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5"/>
  </p:notesMasterIdLst>
  <p:handoutMasterIdLst>
    <p:handoutMasterId r:id="rId46"/>
  </p:handoutMasterIdLst>
  <p:sldIdLst>
    <p:sldId id="282" r:id="rId4"/>
    <p:sldId id="293" r:id="rId5"/>
    <p:sldId id="318" r:id="rId6"/>
    <p:sldId id="319" r:id="rId7"/>
    <p:sldId id="338" r:id="rId8"/>
    <p:sldId id="304" r:id="rId9"/>
    <p:sldId id="334" r:id="rId10"/>
    <p:sldId id="305" r:id="rId11"/>
    <p:sldId id="335" r:id="rId12"/>
    <p:sldId id="306" r:id="rId13"/>
    <p:sldId id="308" r:id="rId14"/>
    <p:sldId id="309" r:id="rId15"/>
    <p:sldId id="336" r:id="rId16"/>
    <p:sldId id="283" r:id="rId17"/>
    <p:sldId id="345" r:id="rId18"/>
    <p:sldId id="303" r:id="rId19"/>
    <p:sldId id="346" r:id="rId20"/>
    <p:sldId id="302" r:id="rId21"/>
    <p:sldId id="347" r:id="rId22"/>
    <p:sldId id="320" r:id="rId23"/>
    <p:sldId id="310" r:id="rId24"/>
    <p:sldId id="311" r:id="rId25"/>
    <p:sldId id="337" r:id="rId26"/>
    <p:sldId id="325" r:id="rId27"/>
    <p:sldId id="328" r:id="rId28"/>
    <p:sldId id="329" r:id="rId29"/>
    <p:sldId id="331" r:id="rId30"/>
    <p:sldId id="332" r:id="rId31"/>
    <p:sldId id="285" r:id="rId32"/>
    <p:sldId id="321" r:id="rId33"/>
    <p:sldId id="343" r:id="rId34"/>
    <p:sldId id="339" r:id="rId35"/>
    <p:sldId id="342" r:id="rId36"/>
    <p:sldId id="322" r:id="rId37"/>
    <p:sldId id="317" r:id="rId38"/>
    <p:sldId id="340" r:id="rId39"/>
    <p:sldId id="312" r:id="rId40"/>
    <p:sldId id="315" r:id="rId41"/>
    <p:sldId id="313" r:id="rId42"/>
    <p:sldId id="316" r:id="rId43"/>
    <p:sldId id="344" r:id="rId44"/>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5196" autoAdjust="0"/>
  </p:normalViewPr>
  <p:slideViewPr>
    <p:cSldViewPr snapToGrid="0">
      <p:cViewPr varScale="1">
        <p:scale>
          <a:sx n="81" d="100"/>
          <a:sy n="81" d="100"/>
        </p:scale>
        <p:origin x="610" y="62"/>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72" d="100"/>
          <a:sy n="72" d="100"/>
        </p:scale>
        <p:origin x="414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Φραγκίσκος Θεοφύλακτος" userId="e40ea431-0ae1-43b1-a5e8-f253774f16f3" providerId="ADAL" clId="{815AC8BA-3318-463D-99FE-71FF37B27EFC}"/>
    <pc:docChg chg="modSld">
      <pc:chgData name="Φραγκίσκος Θεοφύλακτος" userId="e40ea431-0ae1-43b1-a5e8-f253774f16f3" providerId="ADAL" clId="{815AC8BA-3318-463D-99FE-71FF37B27EFC}" dt="2023-04-02T16:23:28.632" v="7" actId="20577"/>
      <pc:docMkLst>
        <pc:docMk/>
      </pc:docMkLst>
      <pc:sldChg chg="modSp mod">
        <pc:chgData name="Φραγκίσκος Θεοφύλακτος" userId="e40ea431-0ae1-43b1-a5e8-f253774f16f3" providerId="ADAL" clId="{815AC8BA-3318-463D-99FE-71FF37B27EFC}" dt="2023-04-02T16:23:28.632" v="7" actId="20577"/>
        <pc:sldMkLst>
          <pc:docMk/>
          <pc:sldMk cId="3899961691" sldId="282"/>
        </pc:sldMkLst>
        <pc:spChg chg="mod">
          <ac:chgData name="Φραγκίσκος Θεοφύλακτος" userId="e40ea431-0ae1-43b1-a5e8-f253774f16f3" providerId="ADAL" clId="{815AC8BA-3318-463D-99FE-71FF37B27EFC}" dt="2023-04-02T16:23:28.632" v="7" actId="20577"/>
          <ac:spMkLst>
            <pc:docMk/>
            <pc:sldMk cId="3899961691" sldId="282"/>
            <ac:spMk id="10" creationId="{9A4C049D-BE69-48FA-F91D-BB1F7E14624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FC022B2-76F6-4F2F-B5D9-ACA7B9834135}" type="datetime1">
              <a:rPr lang="el-GR" smtClean="0"/>
              <a:t>26/6/2023</a:t>
            </a:fld>
            <a:endParaRPr lang="el-GR" dirty="0"/>
          </a:p>
        </p:txBody>
      </p:sp>
      <p:sp>
        <p:nvSpPr>
          <p:cNvPr id="4" name="Θέση υποσέλιδου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l-GR" smtClean="0"/>
              <a:t>‹#›</a:t>
            </a:fld>
            <a:endParaRPr lang="el-GR"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7DF78A-74FF-4285-B4EC-069CED31226F}" type="datetime1">
              <a:rPr lang="el-GR" smtClean="0"/>
              <a:t>26/6/2023</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l-GR" smtClean="0"/>
              <a:t>‹#›</a:t>
            </a:fld>
            <a:endParaRPr lang="el-GR"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a:t>
            </a:fld>
            <a:endParaRPr lang="el-GR" dirty="0"/>
          </a:p>
        </p:txBody>
      </p:sp>
    </p:spTree>
    <p:extLst>
      <p:ext uri="{BB962C8B-B14F-4D97-AF65-F5344CB8AC3E}">
        <p14:creationId xmlns:p14="http://schemas.microsoft.com/office/powerpoint/2010/main" val="34852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10</a:t>
            </a:fld>
            <a:endParaRPr lang="el-GR" dirty="0"/>
          </a:p>
        </p:txBody>
      </p:sp>
    </p:spTree>
    <p:extLst>
      <p:ext uri="{BB962C8B-B14F-4D97-AF65-F5344CB8AC3E}">
        <p14:creationId xmlns:p14="http://schemas.microsoft.com/office/powerpoint/2010/main" val="355437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11</a:t>
            </a:fld>
            <a:endParaRPr lang="el-GR" dirty="0"/>
          </a:p>
        </p:txBody>
      </p:sp>
    </p:spTree>
    <p:extLst>
      <p:ext uri="{BB962C8B-B14F-4D97-AF65-F5344CB8AC3E}">
        <p14:creationId xmlns:p14="http://schemas.microsoft.com/office/powerpoint/2010/main" val="108724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12</a:t>
            </a:fld>
            <a:endParaRPr lang="el-GR" dirty="0"/>
          </a:p>
        </p:txBody>
      </p:sp>
    </p:spTree>
    <p:extLst>
      <p:ext uri="{BB962C8B-B14F-4D97-AF65-F5344CB8AC3E}">
        <p14:creationId xmlns:p14="http://schemas.microsoft.com/office/powerpoint/2010/main" val="937680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13</a:t>
            </a:fld>
            <a:endParaRPr lang="el-GR" dirty="0"/>
          </a:p>
        </p:txBody>
      </p:sp>
    </p:spTree>
    <p:extLst>
      <p:ext uri="{BB962C8B-B14F-4D97-AF65-F5344CB8AC3E}">
        <p14:creationId xmlns:p14="http://schemas.microsoft.com/office/powerpoint/2010/main" val="25640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14</a:t>
            </a:fld>
            <a:endParaRPr lang="el-GR" dirty="0"/>
          </a:p>
        </p:txBody>
      </p:sp>
    </p:spTree>
    <p:extLst>
      <p:ext uri="{BB962C8B-B14F-4D97-AF65-F5344CB8AC3E}">
        <p14:creationId xmlns:p14="http://schemas.microsoft.com/office/powerpoint/2010/main" val="255895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15</a:t>
            </a:fld>
            <a:endParaRPr lang="el-GR" dirty="0"/>
          </a:p>
        </p:txBody>
      </p:sp>
    </p:spTree>
    <p:extLst>
      <p:ext uri="{BB962C8B-B14F-4D97-AF65-F5344CB8AC3E}">
        <p14:creationId xmlns:p14="http://schemas.microsoft.com/office/powerpoint/2010/main" val="313102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16</a:t>
            </a:fld>
            <a:endParaRPr lang="el-GR" dirty="0"/>
          </a:p>
        </p:txBody>
      </p:sp>
    </p:spTree>
    <p:extLst>
      <p:ext uri="{BB962C8B-B14F-4D97-AF65-F5344CB8AC3E}">
        <p14:creationId xmlns:p14="http://schemas.microsoft.com/office/powerpoint/2010/main" val="1251033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17</a:t>
            </a:fld>
            <a:endParaRPr lang="el-GR" dirty="0"/>
          </a:p>
        </p:txBody>
      </p:sp>
    </p:spTree>
    <p:extLst>
      <p:ext uri="{BB962C8B-B14F-4D97-AF65-F5344CB8AC3E}">
        <p14:creationId xmlns:p14="http://schemas.microsoft.com/office/powerpoint/2010/main" val="3586829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18</a:t>
            </a:fld>
            <a:endParaRPr lang="el-GR" dirty="0"/>
          </a:p>
        </p:txBody>
      </p:sp>
    </p:spTree>
    <p:extLst>
      <p:ext uri="{BB962C8B-B14F-4D97-AF65-F5344CB8AC3E}">
        <p14:creationId xmlns:p14="http://schemas.microsoft.com/office/powerpoint/2010/main" val="237659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19</a:t>
            </a:fld>
            <a:endParaRPr lang="el-GR" dirty="0"/>
          </a:p>
        </p:txBody>
      </p:sp>
    </p:spTree>
    <p:extLst>
      <p:ext uri="{BB962C8B-B14F-4D97-AF65-F5344CB8AC3E}">
        <p14:creationId xmlns:p14="http://schemas.microsoft.com/office/powerpoint/2010/main" val="144669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a:t>
            </a:fld>
            <a:endParaRPr lang="el-GR" dirty="0"/>
          </a:p>
        </p:txBody>
      </p:sp>
    </p:spTree>
    <p:extLst>
      <p:ext uri="{BB962C8B-B14F-4D97-AF65-F5344CB8AC3E}">
        <p14:creationId xmlns:p14="http://schemas.microsoft.com/office/powerpoint/2010/main" val="377354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20</a:t>
            </a:fld>
            <a:endParaRPr lang="el-GR" dirty="0"/>
          </a:p>
        </p:txBody>
      </p:sp>
    </p:spTree>
    <p:extLst>
      <p:ext uri="{BB962C8B-B14F-4D97-AF65-F5344CB8AC3E}">
        <p14:creationId xmlns:p14="http://schemas.microsoft.com/office/powerpoint/2010/main" val="216432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21</a:t>
            </a:fld>
            <a:endParaRPr lang="el-GR" dirty="0"/>
          </a:p>
        </p:txBody>
      </p:sp>
    </p:spTree>
    <p:extLst>
      <p:ext uri="{BB962C8B-B14F-4D97-AF65-F5344CB8AC3E}">
        <p14:creationId xmlns:p14="http://schemas.microsoft.com/office/powerpoint/2010/main" val="173435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22</a:t>
            </a:fld>
            <a:endParaRPr lang="el-GR" dirty="0"/>
          </a:p>
        </p:txBody>
      </p:sp>
    </p:spTree>
    <p:extLst>
      <p:ext uri="{BB962C8B-B14F-4D97-AF65-F5344CB8AC3E}">
        <p14:creationId xmlns:p14="http://schemas.microsoft.com/office/powerpoint/2010/main" val="343666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23</a:t>
            </a:fld>
            <a:endParaRPr lang="el-GR" dirty="0"/>
          </a:p>
        </p:txBody>
      </p:sp>
    </p:spTree>
    <p:extLst>
      <p:ext uri="{BB962C8B-B14F-4D97-AF65-F5344CB8AC3E}">
        <p14:creationId xmlns:p14="http://schemas.microsoft.com/office/powerpoint/2010/main" val="2337453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24</a:t>
            </a:fld>
            <a:endParaRPr lang="el-GR" dirty="0"/>
          </a:p>
        </p:txBody>
      </p:sp>
    </p:spTree>
    <p:extLst>
      <p:ext uri="{BB962C8B-B14F-4D97-AF65-F5344CB8AC3E}">
        <p14:creationId xmlns:p14="http://schemas.microsoft.com/office/powerpoint/2010/main" val="457779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25</a:t>
            </a:fld>
            <a:endParaRPr lang="el-GR" dirty="0"/>
          </a:p>
        </p:txBody>
      </p:sp>
    </p:spTree>
    <p:extLst>
      <p:ext uri="{BB962C8B-B14F-4D97-AF65-F5344CB8AC3E}">
        <p14:creationId xmlns:p14="http://schemas.microsoft.com/office/powerpoint/2010/main" val="236281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26</a:t>
            </a:fld>
            <a:endParaRPr lang="el-GR" dirty="0"/>
          </a:p>
        </p:txBody>
      </p:sp>
    </p:spTree>
    <p:extLst>
      <p:ext uri="{BB962C8B-B14F-4D97-AF65-F5344CB8AC3E}">
        <p14:creationId xmlns:p14="http://schemas.microsoft.com/office/powerpoint/2010/main" val="3778398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27</a:t>
            </a:fld>
            <a:endParaRPr lang="el-GR" dirty="0"/>
          </a:p>
        </p:txBody>
      </p:sp>
    </p:spTree>
    <p:extLst>
      <p:ext uri="{BB962C8B-B14F-4D97-AF65-F5344CB8AC3E}">
        <p14:creationId xmlns:p14="http://schemas.microsoft.com/office/powerpoint/2010/main" val="701175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28</a:t>
            </a:fld>
            <a:endParaRPr lang="el-GR" dirty="0"/>
          </a:p>
        </p:txBody>
      </p:sp>
    </p:spTree>
    <p:extLst>
      <p:ext uri="{BB962C8B-B14F-4D97-AF65-F5344CB8AC3E}">
        <p14:creationId xmlns:p14="http://schemas.microsoft.com/office/powerpoint/2010/main" val="450883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29</a:t>
            </a:fld>
            <a:endParaRPr lang="el-GR" dirty="0"/>
          </a:p>
        </p:txBody>
      </p:sp>
    </p:spTree>
    <p:extLst>
      <p:ext uri="{BB962C8B-B14F-4D97-AF65-F5344CB8AC3E}">
        <p14:creationId xmlns:p14="http://schemas.microsoft.com/office/powerpoint/2010/main" val="63387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a:t>
            </a:fld>
            <a:endParaRPr lang="el-GR" dirty="0"/>
          </a:p>
        </p:txBody>
      </p:sp>
    </p:spTree>
    <p:extLst>
      <p:ext uri="{BB962C8B-B14F-4D97-AF65-F5344CB8AC3E}">
        <p14:creationId xmlns:p14="http://schemas.microsoft.com/office/powerpoint/2010/main" val="851034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30</a:t>
            </a:fld>
            <a:endParaRPr lang="el-GR" dirty="0"/>
          </a:p>
        </p:txBody>
      </p:sp>
    </p:spTree>
    <p:extLst>
      <p:ext uri="{BB962C8B-B14F-4D97-AF65-F5344CB8AC3E}">
        <p14:creationId xmlns:p14="http://schemas.microsoft.com/office/powerpoint/2010/main" val="2708446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31</a:t>
            </a:fld>
            <a:endParaRPr lang="el-GR" dirty="0"/>
          </a:p>
        </p:txBody>
      </p:sp>
    </p:spTree>
    <p:extLst>
      <p:ext uri="{BB962C8B-B14F-4D97-AF65-F5344CB8AC3E}">
        <p14:creationId xmlns:p14="http://schemas.microsoft.com/office/powerpoint/2010/main" val="2002268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32</a:t>
            </a:fld>
            <a:endParaRPr lang="el-GR" dirty="0"/>
          </a:p>
        </p:txBody>
      </p:sp>
    </p:spTree>
    <p:extLst>
      <p:ext uri="{BB962C8B-B14F-4D97-AF65-F5344CB8AC3E}">
        <p14:creationId xmlns:p14="http://schemas.microsoft.com/office/powerpoint/2010/main" val="3074518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33</a:t>
            </a:fld>
            <a:endParaRPr lang="el-GR" dirty="0"/>
          </a:p>
        </p:txBody>
      </p:sp>
    </p:spTree>
    <p:extLst>
      <p:ext uri="{BB962C8B-B14F-4D97-AF65-F5344CB8AC3E}">
        <p14:creationId xmlns:p14="http://schemas.microsoft.com/office/powerpoint/2010/main" val="3584607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34</a:t>
            </a:fld>
            <a:endParaRPr lang="el-GR" dirty="0"/>
          </a:p>
        </p:txBody>
      </p:sp>
    </p:spTree>
    <p:extLst>
      <p:ext uri="{BB962C8B-B14F-4D97-AF65-F5344CB8AC3E}">
        <p14:creationId xmlns:p14="http://schemas.microsoft.com/office/powerpoint/2010/main" val="3893056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35</a:t>
            </a:fld>
            <a:endParaRPr lang="el-GR" dirty="0"/>
          </a:p>
        </p:txBody>
      </p:sp>
    </p:spTree>
    <p:extLst>
      <p:ext uri="{BB962C8B-B14F-4D97-AF65-F5344CB8AC3E}">
        <p14:creationId xmlns:p14="http://schemas.microsoft.com/office/powerpoint/2010/main" val="1400405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36</a:t>
            </a:fld>
            <a:endParaRPr lang="el-GR" dirty="0"/>
          </a:p>
        </p:txBody>
      </p:sp>
    </p:spTree>
    <p:extLst>
      <p:ext uri="{BB962C8B-B14F-4D97-AF65-F5344CB8AC3E}">
        <p14:creationId xmlns:p14="http://schemas.microsoft.com/office/powerpoint/2010/main" val="2381312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37</a:t>
            </a:fld>
            <a:endParaRPr lang="el-GR" dirty="0"/>
          </a:p>
        </p:txBody>
      </p:sp>
    </p:spTree>
    <p:extLst>
      <p:ext uri="{BB962C8B-B14F-4D97-AF65-F5344CB8AC3E}">
        <p14:creationId xmlns:p14="http://schemas.microsoft.com/office/powerpoint/2010/main" val="1506011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38</a:t>
            </a:fld>
            <a:endParaRPr lang="el-GR" dirty="0"/>
          </a:p>
        </p:txBody>
      </p:sp>
    </p:spTree>
    <p:extLst>
      <p:ext uri="{BB962C8B-B14F-4D97-AF65-F5344CB8AC3E}">
        <p14:creationId xmlns:p14="http://schemas.microsoft.com/office/powerpoint/2010/main" val="3431189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39</a:t>
            </a:fld>
            <a:endParaRPr lang="el-GR" dirty="0"/>
          </a:p>
        </p:txBody>
      </p:sp>
    </p:spTree>
    <p:extLst>
      <p:ext uri="{BB962C8B-B14F-4D97-AF65-F5344CB8AC3E}">
        <p14:creationId xmlns:p14="http://schemas.microsoft.com/office/powerpoint/2010/main" val="420529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800" dirty="0">
                <a:latin typeface="+mj-lt"/>
              </a:rPr>
              <a:t>Όσο πιο τοπικά προχωρούμε σε προσκλήσεις, τόσο πιο </a:t>
            </a:r>
            <a:r>
              <a:rPr lang="el-GR" sz="800" dirty="0" err="1">
                <a:latin typeface="+mj-lt"/>
              </a:rPr>
              <a:t>στοχευμένες</a:t>
            </a:r>
            <a:r>
              <a:rPr lang="el-GR" sz="800" dirty="0">
                <a:latin typeface="+mj-lt"/>
              </a:rPr>
              <a:t> γίνονται οι προσκλήσεις για επιχορήγηση, στοχεύοντας στις ειδικές ανάγκες των επιχειρήσεων παρέμβασης (π.χ. Δυτική Αθήνα)</a:t>
            </a: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4</a:t>
            </a:fld>
            <a:endParaRPr lang="el-GR" dirty="0"/>
          </a:p>
        </p:txBody>
      </p:sp>
    </p:spTree>
    <p:extLst>
      <p:ext uri="{BB962C8B-B14F-4D97-AF65-F5344CB8AC3E}">
        <p14:creationId xmlns:p14="http://schemas.microsoft.com/office/powerpoint/2010/main" val="1307106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40</a:t>
            </a:fld>
            <a:endParaRPr lang="el-GR" dirty="0"/>
          </a:p>
        </p:txBody>
      </p:sp>
    </p:spTree>
    <p:extLst>
      <p:ext uri="{BB962C8B-B14F-4D97-AF65-F5344CB8AC3E}">
        <p14:creationId xmlns:p14="http://schemas.microsoft.com/office/powerpoint/2010/main" val="2595973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41</a:t>
            </a:fld>
            <a:endParaRPr lang="el-GR" dirty="0"/>
          </a:p>
        </p:txBody>
      </p:sp>
    </p:spTree>
    <p:extLst>
      <p:ext uri="{BB962C8B-B14F-4D97-AF65-F5344CB8AC3E}">
        <p14:creationId xmlns:p14="http://schemas.microsoft.com/office/powerpoint/2010/main" val="392356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5</a:t>
            </a:fld>
            <a:endParaRPr lang="el-GR" dirty="0"/>
          </a:p>
        </p:txBody>
      </p:sp>
    </p:spTree>
    <p:extLst>
      <p:ext uri="{BB962C8B-B14F-4D97-AF65-F5344CB8AC3E}">
        <p14:creationId xmlns:p14="http://schemas.microsoft.com/office/powerpoint/2010/main" val="120816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6</a:t>
            </a:fld>
            <a:endParaRPr lang="el-GR" dirty="0"/>
          </a:p>
        </p:txBody>
      </p:sp>
    </p:spTree>
    <p:extLst>
      <p:ext uri="{BB962C8B-B14F-4D97-AF65-F5344CB8AC3E}">
        <p14:creationId xmlns:p14="http://schemas.microsoft.com/office/powerpoint/2010/main" val="209457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7</a:t>
            </a:fld>
            <a:endParaRPr lang="el-GR" dirty="0"/>
          </a:p>
        </p:txBody>
      </p:sp>
    </p:spTree>
    <p:extLst>
      <p:ext uri="{BB962C8B-B14F-4D97-AF65-F5344CB8AC3E}">
        <p14:creationId xmlns:p14="http://schemas.microsoft.com/office/powerpoint/2010/main" val="3990262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8</a:t>
            </a:fld>
            <a:endParaRPr lang="el-GR" dirty="0"/>
          </a:p>
        </p:txBody>
      </p:sp>
    </p:spTree>
    <p:extLst>
      <p:ext uri="{BB962C8B-B14F-4D97-AF65-F5344CB8AC3E}">
        <p14:creationId xmlns:p14="http://schemas.microsoft.com/office/powerpoint/2010/main" val="1890902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rtl="0"/>
            <a:fld id="{8530193B-564F-4854-8A52-728F3FB19C85}" type="slidenum">
              <a:rPr lang="el-GR" smtClean="0"/>
              <a:t>9</a:t>
            </a:fld>
            <a:endParaRPr lang="el-GR" dirty="0"/>
          </a:p>
        </p:txBody>
      </p:sp>
    </p:spTree>
    <p:extLst>
      <p:ext uri="{BB962C8B-B14F-4D97-AF65-F5344CB8AC3E}">
        <p14:creationId xmlns:p14="http://schemas.microsoft.com/office/powerpoint/2010/main" val="70209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τίτλου">
    <p:spTree>
      <p:nvGrpSpPr>
        <p:cNvPr id="1" name=""/>
        <p:cNvGrpSpPr/>
        <p:nvPr/>
      </p:nvGrpSpPr>
      <p:grpSpPr>
        <a:xfrm>
          <a:off x="0" y="0"/>
          <a:ext cx="0" cy="0"/>
          <a:chOff x="0" y="0"/>
          <a:chExt cx="0" cy="0"/>
        </a:xfrm>
      </p:grpSpPr>
      <p:sp>
        <p:nvSpPr>
          <p:cNvPr id="9" name="Θέση εικόνας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tx1"/>
                </a:solidFill>
                <a:latin typeface="+mj-lt"/>
              </a:defRPr>
            </a:lvl1pPr>
          </a:lstStyle>
          <a:p>
            <a:pPr rtl="0"/>
            <a:r>
              <a:rPr lang="el-GR" dirty="0"/>
              <a:t>ΤΊΤΛΟΣ ΠΑΡΟΥΣΊΑΣΗΣ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l-GR" dirty="0"/>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450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6" name="Θέση κειμένου 4">
            <a:extLst>
              <a:ext uri="{FF2B5EF4-FFF2-40B4-BE49-F238E27FC236}">
                <a16:creationId xmlns:a16="http://schemas.microsoft.com/office/drawing/2014/main" id="{7867C73D-EE16-41D1-B7CE-A35C765E3B8D}"/>
              </a:ext>
            </a:extLst>
          </p:cNvPr>
          <p:cNvSpPr>
            <a:spLocks noGrp="1"/>
          </p:cNvSpPr>
          <p:nvPr>
            <p:ph type="body" sz="quarter" idx="12"/>
          </p:nvPr>
        </p:nvSpPr>
        <p:spPr>
          <a:xfrm>
            <a:off x="5129800" y="1511250"/>
            <a:ext cx="4500000" cy="4680000"/>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CD4FE60C-ACE5-4516-8CB6-EEDD96DB7358}"/>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5" name="Θέση κειμένου 4">
            <a:extLst>
              <a:ext uri="{FF2B5EF4-FFF2-40B4-BE49-F238E27FC236}">
                <a16:creationId xmlns:a16="http://schemas.microsoft.com/office/drawing/2014/main" id="{16A38E24-EB1C-472F-B631-5DF32F9C4CF5}"/>
              </a:ext>
            </a:extLst>
          </p:cNvPr>
          <p:cNvSpPr>
            <a:spLocks noGrp="1"/>
          </p:cNvSpPr>
          <p:nvPr>
            <p:ph type="body" sz="quarter" idx="12"/>
          </p:nvPr>
        </p:nvSpPr>
        <p:spPr>
          <a:xfrm>
            <a:off x="3572900" y="1511476"/>
            <a:ext cx="2916000" cy="4679249"/>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11" name="Θέση κειμένου 5">
            <a:extLst>
              <a:ext uri="{FF2B5EF4-FFF2-40B4-BE49-F238E27FC236}">
                <a16:creationId xmlns:a16="http://schemas.microsoft.com/office/drawing/2014/main" id="{5B4A252E-78C9-4F76-98A4-A4B580AD072A}"/>
              </a:ext>
            </a:extLst>
          </p:cNvPr>
          <p:cNvSpPr>
            <a:spLocks noGrp="1"/>
          </p:cNvSpPr>
          <p:nvPr>
            <p:ph type="body" sz="quarter" idx="13"/>
          </p:nvPr>
        </p:nvSpPr>
        <p:spPr>
          <a:xfrm>
            <a:off x="6713800" y="1511475"/>
            <a:ext cx="2916000" cy="4679250"/>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στηλ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spc="-50" baseline="0">
                <a:solidFill>
                  <a:schemeClr val="tx1">
                    <a:lumMod val="75000"/>
                    <a:lumOff val="25000"/>
                  </a:schemeClr>
                </a:solidFill>
              </a:defRPr>
            </a:lvl1pPr>
            <a:lvl2pPr>
              <a:defRPr spc="-50" baseline="0">
                <a:solidFill>
                  <a:schemeClr val="tx1">
                    <a:lumMod val="75000"/>
                    <a:lumOff val="25000"/>
                  </a:schemeClr>
                </a:solidFill>
              </a:defRPr>
            </a:lvl2pPr>
            <a:lvl3pPr>
              <a:defRPr spc="-50" baseline="0">
                <a:solidFill>
                  <a:schemeClr val="tx1">
                    <a:lumMod val="75000"/>
                    <a:lumOff val="25000"/>
                  </a:schemeClr>
                </a:solidFill>
              </a:defRPr>
            </a:lvl3pPr>
            <a:lvl4pPr>
              <a:defRPr spc="-50" baseline="0">
                <a:solidFill>
                  <a:schemeClr val="tx1">
                    <a:lumMod val="75000"/>
                    <a:lumOff val="25000"/>
                  </a:schemeClr>
                </a:solidFill>
              </a:defRPr>
            </a:lvl4pPr>
            <a:lvl5pPr rtl="0">
              <a:defRPr spc="-50" baseline="0">
                <a:solidFill>
                  <a:schemeClr val="tx1">
                    <a:lumMod val="75000"/>
                    <a:lumOff val="25000"/>
                  </a:schemeClr>
                </a:solidFill>
              </a:defRPr>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5" name="Θέση κειμένου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13" name="Θέση κειμένου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15" name="Θέση κειμένου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17" name="Θέση κειμένου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lvl1pPr>
              <a:defRPr spc="-50" baseline="0"/>
            </a:lvl1pPr>
            <a:lvl2pPr>
              <a:defRPr spc="-50" baseline="0"/>
            </a:lvl2pPr>
            <a:lvl3pPr>
              <a:defRPr spc="-50" baseline="0"/>
            </a:lvl3pPr>
            <a:lvl4pPr>
              <a:defRPr spc="-50" baseline="0"/>
            </a:lvl4pPr>
            <a:lvl5pPr rtl="0">
              <a:defRPr spc="-50" baseline="0"/>
            </a:lvl5p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a:t>
            </a:r>
            <a:r>
              <a:rPr lang="el-GR" dirty="0" err="1"/>
              <a:t>πτου</a:t>
            </a:r>
            <a:r>
              <a:rPr lang="el-GR" dirty="0"/>
              <a:t> </a:t>
            </a:r>
            <a:r>
              <a:rPr lang="el-GR" dirty="0" err="1"/>
              <a:t>επι-πέδου</a:t>
            </a:r>
            <a:endParaRPr lang="el-GR" dirty="0"/>
          </a:p>
        </p:txBody>
      </p:sp>
      <p:sp>
        <p:nvSpPr>
          <p:cNvPr id="4" name="Θέση υποσέλιδου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5" name="Υπότιτλος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υποσέλιδου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el-GR"/>
              <a:t>Προσθέστε υποσέλιδο</a:t>
            </a:r>
            <a:endParaRPr lang="el-GR" dirty="0"/>
          </a:p>
        </p:txBody>
      </p:sp>
      <p:sp>
        <p:nvSpPr>
          <p:cNvPr id="4" name="Θέση αριθμού διαφάνειας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l-GR" dirty="0"/>
              <a:t>Προσθέστε υποσέλιδο</a:t>
            </a:r>
          </a:p>
        </p:txBody>
      </p:sp>
      <p:sp>
        <p:nvSpPr>
          <p:cNvPr id="3" name="Θέση αριθμού διαφάνειας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Διαφάνεια τίτλου 2">
    <p:bg>
      <p:bgPr>
        <a:solidFill>
          <a:schemeClr val="bg1"/>
        </a:solidFill>
        <a:effectLst/>
      </p:bgPr>
    </p:bg>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bg1"/>
                </a:solidFill>
                <a:latin typeface="+mj-lt"/>
              </a:defRPr>
            </a:lvl1pPr>
          </a:lstStyle>
          <a:p>
            <a:pPr rtl="0"/>
            <a:r>
              <a:rPr lang="el-GR" dirty="0"/>
              <a:t>ΤΊΤΛΟΣ ΠΑΡΟΥΣΊΑΣΗΣ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l-GR" dirty="0"/>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2181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Διαφάνεια τίτλου 3">
    <p:bg>
      <p:bgPr>
        <a:solidFill>
          <a:schemeClr val="bg1"/>
        </a:solidFill>
        <a:effectLst/>
      </p:bgPr>
    </p:bg>
    <p:spTree>
      <p:nvGrpSpPr>
        <p:cNvPr id="1" name=""/>
        <p:cNvGrpSpPr/>
        <p:nvPr/>
      </p:nvGrpSpPr>
      <p:grpSpPr>
        <a:xfrm>
          <a:off x="0" y="0"/>
          <a:ext cx="0" cy="0"/>
          <a:chOff x="0" y="0"/>
          <a:chExt cx="0" cy="0"/>
        </a:xfrm>
      </p:grpSpPr>
      <p:sp>
        <p:nvSpPr>
          <p:cNvPr id="9" name="Θέση εικόνας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bg1"/>
                </a:solidFill>
                <a:latin typeface="+mj-lt"/>
              </a:defRPr>
            </a:lvl1pPr>
          </a:lstStyle>
          <a:p>
            <a:pPr rtl="0"/>
            <a:r>
              <a:rPr lang="el-GR" dirty="0"/>
              <a:t>ΤΊΤΛΟΣ ΠΑΡΟΥΣΊΑΣΗΣ</a:t>
            </a:r>
          </a:p>
        </p:txBody>
      </p:sp>
      <p:sp>
        <p:nvSpPr>
          <p:cNvPr id="3" name="Υπότιτλος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l-GR" dirty="0"/>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5" name="Θέση αριθμού διαφάνειας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Φωτογραφία περιεχομένου 1">
    <p:spTree>
      <p:nvGrpSpPr>
        <p:cNvPr id="1" name=""/>
        <p:cNvGrpSpPr/>
        <p:nvPr/>
      </p:nvGrpSpPr>
      <p:grpSpPr>
        <a:xfrm>
          <a:off x="0" y="0"/>
          <a:ext cx="0" cy="0"/>
          <a:chOff x="0" y="0"/>
          <a:chExt cx="0" cy="0"/>
        </a:xfrm>
      </p:grpSpPr>
      <p:sp>
        <p:nvSpPr>
          <p:cNvPr id="8" name="Θέση εικόνας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2" name="Τίτλος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sz="2000">
                <a:solidFill>
                  <a:schemeClr val="tx1"/>
                </a:solidFill>
              </a:defRPr>
            </a:lvl1pPr>
          </a:lstStyle>
          <a:p>
            <a:pPr rtl="0"/>
            <a:r>
              <a:rPr lang="el-GR" dirty="0"/>
              <a:t>Κάντε κλικ για να επεξεργαστείτε τη σελίδα τίτλου</a:t>
            </a:r>
          </a:p>
        </p:txBody>
      </p:sp>
      <p:sp>
        <p:nvSpPr>
          <p:cNvPr id="10" name="Υπότιτλος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Φωτογραφία περιεχομένου 2">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l-GR" smtClean="0"/>
              <a:pPr/>
              <a:t>‹#›</a:t>
            </a:fld>
            <a:endParaRPr lang="el-GR" dirty="0"/>
          </a:p>
        </p:txBody>
      </p:sp>
      <p:sp>
        <p:nvSpPr>
          <p:cNvPr id="9" name="Θέση εικόνας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6" name="Τίτλος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rtlCol="0"/>
          <a:lstStyle>
            <a:lvl1pPr>
              <a:lnSpc>
                <a:spcPct val="80000"/>
              </a:lnSpc>
              <a:defRPr/>
            </a:lvl1pPr>
          </a:lstStyle>
          <a:p>
            <a:pPr rtl="0"/>
            <a:r>
              <a:rPr lang="en-US"/>
              <a:t>Click to edit Master title style</a:t>
            </a:r>
            <a:endParaRPr lang="el-GR" dirty="0"/>
          </a:p>
        </p:txBody>
      </p:sp>
      <p:sp>
        <p:nvSpPr>
          <p:cNvPr id="11" name="Υπότιτλος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9" name="Υπότιτλος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Αριστερή θέση σύγκρισης 1">
            <a:extLst>
              <a:ext uri="{FF2B5EF4-FFF2-40B4-BE49-F238E27FC236}">
                <a16:creationId xmlns:a16="http://schemas.microsoft.com/office/drawing/2014/main" id="{9322B50D-6A7D-41C6-BA57-613BC231DF36}"/>
              </a:ext>
            </a:extLst>
          </p:cNvPr>
          <p:cNvSpPr>
            <a:spLocks noGrp="1"/>
          </p:cNvSpPr>
          <p:nvPr>
            <p:ph type="body" idx="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Θέση περιεχομένου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12" name="Αριστερή θέση σύγκρισης 2">
            <a:extLst>
              <a:ext uri="{FF2B5EF4-FFF2-40B4-BE49-F238E27FC236}">
                <a16:creationId xmlns:a16="http://schemas.microsoft.com/office/drawing/2014/main" id="{78A963F8-6F6E-440E-B3B3-DDE13C083A36}"/>
              </a:ext>
            </a:extLst>
          </p:cNvPr>
          <p:cNvSpPr>
            <a:spLocks noGrp="1"/>
          </p:cNvSpPr>
          <p:nvPr>
            <p:ph type="body" sz="quarter" idx="13"/>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en-US"/>
              <a:t>Click to edit Master text styles</a:t>
            </a:r>
          </a:p>
        </p:txBody>
      </p:sp>
      <p:sp>
        <p:nvSpPr>
          <p:cNvPr id="8" name="Θέση κειμένου 4">
            <a:extLst>
              <a:ext uri="{FF2B5EF4-FFF2-40B4-BE49-F238E27FC236}">
                <a16:creationId xmlns:a16="http://schemas.microsoft.com/office/drawing/2014/main" id="{DF0A5256-B267-47DA-858A-0F3867CB6139}"/>
              </a:ext>
            </a:extLst>
          </p:cNvPr>
          <p:cNvSpPr>
            <a:spLocks noGrp="1"/>
          </p:cNvSpPr>
          <p:nvPr>
            <p:ph type="body" sz="quarter" idx="12"/>
          </p:nvPr>
        </p:nvSpPr>
        <p:spPr>
          <a:xfrm>
            <a:off x="5129800" y="2020359"/>
            <a:ext cx="4500000" cy="417089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5" name="Θέση υποσέλιδου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l-GR"/>
              <a:t>Προσθέστε υποσέλιδο</a:t>
            </a:r>
            <a:endParaRPr lang="el-GR" dirty="0"/>
          </a:p>
        </p:txBody>
      </p:sp>
      <p:sp>
        <p:nvSpPr>
          <p:cNvPr id="6" name="Θέση αριθμού διαφάνειας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εγάλη φωτογραφία">
    <p:spTree>
      <p:nvGrpSpPr>
        <p:cNvPr id="1" name=""/>
        <p:cNvGrpSpPr/>
        <p:nvPr/>
      </p:nvGrpSpPr>
      <p:grpSpPr>
        <a:xfrm>
          <a:off x="0" y="0"/>
          <a:ext cx="0" cy="0"/>
          <a:chOff x="0" y="0"/>
          <a:chExt cx="0" cy="0"/>
        </a:xfrm>
      </p:grpSpPr>
      <p:sp>
        <p:nvSpPr>
          <p:cNvPr id="7" name="Θέση εικόνας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l-GR" dirty="0"/>
              <a:t>Εισαγάγετε ή μεταφέρετε και αποθέστε τη φωτογραφία σας</a:t>
            </a:r>
          </a:p>
        </p:txBody>
      </p:sp>
      <p:sp>
        <p:nvSpPr>
          <p:cNvPr id="3" name="Θέση περιεχομένου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GR" dirty="0"/>
              <a:t>Εισαγάγετε τη λεζάντα σας</a:t>
            </a:r>
          </a:p>
        </p:txBody>
      </p:sp>
      <p:sp>
        <p:nvSpPr>
          <p:cNvPr id="4" name="Θέση υποσέλιδου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l-GR" dirty="0"/>
              <a:t>Προσθέστε υποσέλιδο</a:t>
            </a:r>
          </a:p>
        </p:txBody>
      </p:sp>
      <p:sp>
        <p:nvSpPr>
          <p:cNvPr id="2" name="Θέση αριθμού διαφάνειας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ευχαριστιών">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el-GR" dirty="0"/>
              <a:t>Ευχαριστούμε</a:t>
            </a:r>
          </a:p>
        </p:txBody>
      </p:sp>
      <p:sp>
        <p:nvSpPr>
          <p:cNvPr id="7" name="Ορθογώνιο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8" name="Ορθογώνιο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0" name="Θέση κειμένου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el-GR" dirty="0"/>
              <a:t>Πλήρες όνομα</a:t>
            </a:r>
          </a:p>
        </p:txBody>
      </p:sp>
      <p:sp>
        <p:nvSpPr>
          <p:cNvPr id="12" name="Θέση κειμένου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l-GR" dirty="0"/>
              <a:t>Αριθμός τηλεφώνου</a:t>
            </a:r>
          </a:p>
        </p:txBody>
      </p:sp>
      <p:sp>
        <p:nvSpPr>
          <p:cNvPr id="13" name="Θέση κειμένου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l-GR" dirty="0"/>
              <a:t>Email ή όνομα χρήστη μέσου κοινωνικής δικτύωσης</a:t>
            </a:r>
          </a:p>
        </p:txBody>
      </p:sp>
      <p:sp>
        <p:nvSpPr>
          <p:cNvPr id="14" name="Θέση κειμένου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el-GR" dirty="0"/>
              <a:t>Τοποθεσία Web εταιρείας</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lnSpc>
                <a:spcPct val="80000"/>
              </a:lnSpc>
              <a:defRPr>
                <a:solidFill>
                  <a:schemeClr val="tx1"/>
                </a:solidFill>
              </a:defRPr>
            </a:lvl1pPr>
          </a:lstStyle>
          <a:p>
            <a:pPr rtl="0"/>
            <a:r>
              <a:rPr lang="el-GR" dirty="0"/>
              <a:t>Κάντε κλικ για να επεξεργαστείτε τη σελίδα τίτλου</a:t>
            </a:r>
          </a:p>
        </p:txBody>
      </p:sp>
      <p:sp>
        <p:nvSpPr>
          <p:cNvPr id="7" name="Υπότιτλος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l-GR" dirty="0"/>
              <a:t>Υπότιτλος</a:t>
            </a:r>
          </a:p>
        </p:txBody>
      </p:sp>
      <p:sp>
        <p:nvSpPr>
          <p:cNvPr id="3" name="Θέση περιεχομένου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l-GR" dirty="0"/>
          </a:p>
        </p:txBody>
      </p:sp>
      <p:sp>
        <p:nvSpPr>
          <p:cNvPr id="4" name="Θέση υποσέλιδου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l-GR"/>
              <a:t>Προσθέστε υποσέλιδο</a:t>
            </a:r>
            <a:endParaRPr lang="el-GR" dirty="0"/>
          </a:p>
        </p:txBody>
      </p:sp>
      <p:sp>
        <p:nvSpPr>
          <p:cNvPr id="5" name="Θέση αριθμού διαφάνειας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el-GR" smtClean="0"/>
              <a:pPr/>
              <a:t>‹#›</a:t>
            </a:fld>
            <a:endParaRPr lang="el-GR"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7" name="Ορθογώνιο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Θέση τίτλου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el-GR" dirty="0"/>
              <a:t>Κάντε κλικ για να επεξεργαστείτε τη σελίδα τίτλου</a:t>
            </a:r>
          </a:p>
        </p:txBody>
      </p:sp>
      <p:sp>
        <p:nvSpPr>
          <p:cNvPr id="3" name="Θέση κειμένου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rtl="0"/>
            <a:r>
              <a:rPr lang="el-GR" dirty="0"/>
              <a:t>Επεξεργασία στυλ κειμένου υποδείγματος</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Θέση υποσέλιδου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pPr rtl="0"/>
            <a:r>
              <a:rPr lang="el-GR" dirty="0"/>
              <a:t>Προσθέστε υποσέλιδο</a:t>
            </a:r>
          </a:p>
        </p:txBody>
      </p:sp>
      <p:sp>
        <p:nvSpPr>
          <p:cNvPr id="6" name="Θέση αριθμού διαφάνειας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el-GR" smtClean="0"/>
              <a:pPr/>
              <a:t>‹#›</a:t>
            </a:fld>
            <a:endParaRPr lang="el-GR" dirty="0"/>
          </a:p>
        </p:txBody>
      </p:sp>
      <p:sp>
        <p:nvSpPr>
          <p:cNvPr id="4" name="Πλαίσιο κειμένου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el-GR" sz="1600" b="1" spc="-100" dirty="0">
                <a:solidFill>
                  <a:schemeClr val="tx1">
                    <a:lumMod val="50000"/>
                    <a:lumOff val="50000"/>
                  </a:schemeClr>
                </a:solidFill>
                <a:latin typeface="Corbel" panose="020B0503020204020204" pitchFamily="34" charset="0"/>
              </a:rPr>
              <a:t>ΣΥΜΒΟΥΛΟΙ</a:t>
            </a:r>
            <a:br>
              <a:rPr lang="el-GR" sz="1600" b="1" spc="-100" baseline="0" dirty="0">
                <a:solidFill>
                  <a:schemeClr val="tx1">
                    <a:lumMod val="50000"/>
                    <a:lumOff val="50000"/>
                  </a:schemeClr>
                </a:solidFill>
                <a:latin typeface="Corbel" panose="020B0503020204020204" pitchFamily="34" charset="0"/>
              </a:rPr>
            </a:br>
            <a:r>
              <a:rPr lang="el-GR" sz="1600" b="1" spc="-100" dirty="0">
                <a:solidFill>
                  <a:schemeClr val="accent1"/>
                </a:solidFill>
                <a:latin typeface="Corbel" panose="020B0503020204020204" pitchFamily="34" charset="0"/>
              </a:rPr>
              <a:t> </a:t>
            </a:r>
            <a:r>
              <a:rPr lang="el-GR" sz="1600" b="1" spc="-100" dirty="0">
                <a:solidFill>
                  <a:schemeClr val="tx1"/>
                </a:solidFill>
                <a:latin typeface="Corbel" panose="020B0503020204020204" pitchFamily="34" charset="0"/>
              </a:rPr>
              <a:t>FIRSTUP</a:t>
            </a:r>
          </a:p>
        </p:txBody>
      </p:sp>
      <p:sp>
        <p:nvSpPr>
          <p:cNvPr id="8" name="Ορθογώνιο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0" name="Ορθογώνιο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1" name="Ορθογώνιο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hyperlink" Target="http://www.business4extroversion.gr/" TargetMode="External"/><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hyperlink" Target="https://opsan.mindev.gov.gr/" TargetMode="External"/><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opske.gr/e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20.emf"/><Relationship Id="rId4" Type="http://schemas.openxmlformats.org/officeDocument/2006/relationships/image" Target="../media/image7.png"/><Relationship Id="rId9" Type="http://schemas.openxmlformats.org/officeDocument/2006/relationships/image" Target="../media/image19.emf"/></Relationships>
</file>

<file path=ppt/slides/_rels/slide2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9.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200B3D2B-613A-41BE-987D-E6A1324B456D}"/>
              </a:ext>
            </a:extLst>
          </p:cNvPr>
          <p:cNvSpPr>
            <a:spLocks noGrp="1"/>
          </p:cNvSpPr>
          <p:nvPr>
            <p:ph type="ctrTitle"/>
          </p:nvPr>
        </p:nvSpPr>
        <p:spPr>
          <a:xfrm>
            <a:off x="387276" y="861812"/>
            <a:ext cx="7928386" cy="2391270"/>
          </a:xfrm>
        </p:spPr>
        <p:txBody>
          <a:bodyPr numCol="1" rtlCol="0"/>
          <a:lstStyle/>
          <a:p>
            <a:pPr algn="l" rtl="0">
              <a:lnSpc>
                <a:spcPct val="100000"/>
              </a:lnSpc>
              <a:spcBef>
                <a:spcPts val="600"/>
              </a:spcBef>
            </a:pPr>
            <a: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t>«</a:t>
            </a:r>
            <a:r>
              <a:rPr lang="el-GR" altLang="el-GR" sz="2800" b="1" spc="0" dirty="0" err="1">
                <a:solidFill>
                  <a:schemeClr val="accent5">
                    <a:lumMod val="75000"/>
                  </a:schemeClr>
                </a:solidFill>
                <a:latin typeface="Arial Black" panose="020B0A04020102020204" pitchFamily="34" charset="0"/>
                <a:cs typeface="Segoe UI Light" panose="020B0502040204020203" pitchFamily="34" charset="0"/>
              </a:rPr>
              <a:t>καλεσ</a:t>
            </a:r>
            <a: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t> </a:t>
            </a:r>
            <a:r>
              <a:rPr lang="el-GR" altLang="el-GR" sz="2800" b="1" spc="0" dirty="0" err="1">
                <a:solidFill>
                  <a:schemeClr val="accent5">
                    <a:lumMod val="75000"/>
                  </a:schemeClr>
                </a:solidFill>
                <a:latin typeface="Arial Black" panose="020B0A04020102020204" pitchFamily="34" charset="0"/>
                <a:cs typeface="Segoe UI Light" panose="020B0502040204020203" pitchFamily="34" charset="0"/>
              </a:rPr>
              <a:t>πρακτικεσ</a:t>
            </a:r>
            <a:b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b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εργαλεια</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και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βηματα</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διεθνοποιησησ</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a:t>
            </a:r>
            <a:br>
              <a:rPr lang="el-GR" altLang="el-GR" sz="2800" spc="0" dirty="0">
                <a:solidFill>
                  <a:schemeClr val="accent5">
                    <a:lumMod val="75000"/>
                  </a:schemeClr>
                </a:solidFill>
                <a:latin typeface="Arial Black" panose="020B0A04020102020204" pitchFamily="34" charset="0"/>
                <a:cs typeface="Segoe UI Light" panose="020B0502040204020203" pitchFamily="34" charset="0"/>
              </a:rPr>
            </a:b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των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μικρομεσαιων</a:t>
            </a:r>
            <a:r>
              <a:rPr lang="el-GR" altLang="el-GR" sz="2800" spc="0" dirty="0">
                <a:solidFill>
                  <a:schemeClr val="accent5">
                    <a:lumMod val="75000"/>
                  </a:schemeClr>
                </a:solidFill>
                <a:latin typeface="Arial Black" panose="020B0A04020102020204" pitchFamily="34" charset="0"/>
                <a:cs typeface="Segoe UI Light" panose="020B0502040204020203" pitchFamily="34" charset="0"/>
              </a:rPr>
              <a:t> </a:t>
            </a:r>
            <a:r>
              <a:rPr lang="el-GR" altLang="el-GR" sz="2800" spc="0" dirty="0" err="1">
                <a:solidFill>
                  <a:schemeClr val="accent5">
                    <a:lumMod val="75000"/>
                  </a:schemeClr>
                </a:solidFill>
                <a:latin typeface="Arial Black" panose="020B0A04020102020204" pitchFamily="34" charset="0"/>
                <a:cs typeface="Segoe UI Light" panose="020B0502040204020203" pitchFamily="34" charset="0"/>
              </a:rPr>
              <a:t>επιχειρησεων</a:t>
            </a:r>
            <a:r>
              <a:rPr lang="el-GR" altLang="el-GR" sz="2800" b="1" spc="0" dirty="0">
                <a:solidFill>
                  <a:schemeClr val="accent5">
                    <a:lumMod val="75000"/>
                  </a:schemeClr>
                </a:solidFill>
                <a:latin typeface="Arial Black" panose="020B0A04020102020204" pitchFamily="34" charset="0"/>
                <a:cs typeface="Segoe UI Light" panose="020B0502040204020203" pitchFamily="34" charset="0"/>
              </a:rPr>
              <a:t>»</a:t>
            </a:r>
            <a:endParaRPr lang="el-GR" sz="2800" spc="0" dirty="0">
              <a:solidFill>
                <a:schemeClr val="accent5">
                  <a:lumMod val="75000"/>
                </a:schemeClr>
              </a:solidFill>
            </a:endParaRPr>
          </a:p>
        </p:txBody>
      </p:sp>
      <p:sp>
        <p:nvSpPr>
          <p:cNvPr id="4" name="Υπότιτλος 3">
            <a:extLst>
              <a:ext uri="{FF2B5EF4-FFF2-40B4-BE49-F238E27FC236}">
                <a16:creationId xmlns:a16="http://schemas.microsoft.com/office/drawing/2014/main" id="{4772945D-CA91-4CFE-8EB7-941C7618C994}"/>
              </a:ext>
            </a:extLst>
          </p:cNvPr>
          <p:cNvSpPr>
            <a:spLocks noGrp="1"/>
          </p:cNvSpPr>
          <p:nvPr>
            <p:ph type="subTitle" idx="1"/>
          </p:nvPr>
        </p:nvSpPr>
        <p:spPr>
          <a:xfrm>
            <a:off x="7311904" y="4650538"/>
            <a:ext cx="2668709" cy="1620299"/>
          </a:xfrm>
        </p:spPr>
        <p:txBody>
          <a:bodyPr rtlCol="0"/>
          <a:lstStyle/>
          <a:p>
            <a:pPr rtl="0"/>
            <a:r>
              <a:rPr lang="el-GR" dirty="0"/>
              <a:t>ΘΕΜΑΤΙΚΟ ΕΡΓΑΣΤΗΡΙΟ &amp; </a:t>
            </a:r>
          </a:p>
          <a:p>
            <a:pPr rtl="0"/>
            <a:r>
              <a:rPr lang="en-US" dirty="0"/>
              <a:t>Focus Group</a:t>
            </a:r>
            <a:r>
              <a:rPr lang="el-GR" dirty="0"/>
              <a:t> </a:t>
            </a:r>
          </a:p>
        </p:txBody>
      </p:sp>
      <p:pic>
        <p:nvPicPr>
          <p:cNvPr id="8" name="Picture Placeholder 7">
            <a:extLst>
              <a:ext uri="{FF2B5EF4-FFF2-40B4-BE49-F238E27FC236}">
                <a16:creationId xmlns:a16="http://schemas.microsoft.com/office/drawing/2014/main" id="{42D77BBC-67A2-8B02-EBD2-DCBC447EFD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681" r="39681"/>
          <a:stretch/>
        </p:blipFill>
        <p:spPr>
          <a:xfrm>
            <a:off x="9980613" y="0"/>
            <a:ext cx="2211387" cy="6858000"/>
          </a:xfrm>
          <a:prstGeom prst="rect">
            <a:avLst/>
          </a:prstGeom>
        </p:spPr>
      </p:pic>
      <p:pic>
        <p:nvPicPr>
          <p:cNvPr id="9" name="Picture 4" descr="Logo&#10;&#10;Description automatically generated">
            <a:extLst>
              <a:ext uri="{FF2B5EF4-FFF2-40B4-BE49-F238E27FC236}">
                <a16:creationId xmlns:a16="http://schemas.microsoft.com/office/drawing/2014/main" id="{DFEB4EA0-C176-6974-B2BD-DB2F88094E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586" y="3734959"/>
            <a:ext cx="18843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A4C049D-BE69-48FA-F91D-BB1F7E14624D}"/>
              </a:ext>
            </a:extLst>
          </p:cNvPr>
          <p:cNvSpPr txBox="1"/>
          <p:nvPr/>
        </p:nvSpPr>
        <p:spPr>
          <a:xfrm>
            <a:off x="503446" y="4441593"/>
            <a:ext cx="6581793" cy="313932"/>
          </a:xfrm>
          <a:prstGeom prst="rect">
            <a:avLst/>
          </a:prstGeom>
          <a:noFill/>
        </p:spPr>
        <p:txBody>
          <a:bodyPr wrap="square">
            <a:spAutoFit/>
          </a:bodyPr>
          <a:lstStyle/>
          <a:p>
            <a:pPr marL="0" indent="0" algn="r" eaLnBrk="1" fontAlgn="b" hangingPunct="1">
              <a:lnSpc>
                <a:spcPct val="80000"/>
              </a:lnSpc>
              <a:buFontTx/>
              <a:buNone/>
              <a:defRPr/>
            </a:pPr>
            <a:r>
              <a:rPr lang="el-GR" altLang="el-GR" sz="1800" b="1" kern="0" dirty="0">
                <a:solidFill>
                  <a:srgbClr val="EC691F"/>
                </a:solidFill>
                <a:latin typeface="Arial Black" panose="020B0A04020102020204" pitchFamily="34" charset="0"/>
                <a:cs typeface="Segoe UI Light" panose="020B0502040204020203" pitchFamily="34" charset="0"/>
              </a:rPr>
              <a:t>Ιούνιος 2023</a:t>
            </a:r>
            <a:endParaRPr lang="el-GR" altLang="el-GR" sz="1050" kern="0" dirty="0">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DED9216D-61BA-BFA3-7599-F3B6136E8368}"/>
              </a:ext>
            </a:extLst>
          </p:cNvPr>
          <p:cNvSpPr txBox="1"/>
          <p:nvPr/>
        </p:nvSpPr>
        <p:spPr>
          <a:xfrm>
            <a:off x="930812" y="4877226"/>
            <a:ext cx="6099810" cy="738664"/>
          </a:xfrm>
          <a:prstGeom prst="rect">
            <a:avLst/>
          </a:prstGeom>
          <a:noFill/>
        </p:spPr>
        <p:txBody>
          <a:bodyPr wrap="square">
            <a:spAutoFit/>
          </a:bodyPr>
          <a:lstStyle/>
          <a:p>
            <a:pPr algn="ctr" eaLnBrk="1" hangingPunct="1">
              <a:spcBef>
                <a:spcPct val="0"/>
              </a:spcBef>
              <a:buFontTx/>
              <a:buNone/>
              <a:defRPr/>
            </a:pPr>
            <a:r>
              <a:rPr lang="el-GR" altLang="el-GR" sz="1400" dirty="0">
                <a:latin typeface="+mj-lt"/>
                <a:cs typeface="Segoe UI Light" panose="020B0502040204020203" pitchFamily="34" charset="0"/>
              </a:rPr>
              <a:t>                                                                                   στο πλαίσιο του έργου:</a:t>
            </a:r>
          </a:p>
          <a:p>
            <a:pPr algn="r" eaLnBrk="1" hangingPunct="1">
              <a:spcBef>
                <a:spcPct val="0"/>
              </a:spcBef>
              <a:buFontTx/>
              <a:buNone/>
              <a:defRPr/>
            </a:pPr>
            <a:r>
              <a:rPr lang="el-GR" altLang="el-GR" sz="1400" b="1" dirty="0">
                <a:latin typeface="+mj-lt"/>
                <a:cs typeface="Segoe UI Light" panose="020B0502040204020203" pitchFamily="34" charset="0"/>
              </a:rPr>
              <a:t>«</a:t>
            </a:r>
            <a:r>
              <a:rPr lang="el-GR" altLang="el-GR" sz="1400" dirty="0">
                <a:latin typeface="+mj-lt"/>
                <a:cs typeface="Times New Roman" panose="02020603050405020304" pitchFamily="18" charset="0"/>
              </a:rPr>
              <a:t>Οριζόντιες Υπηρεσίες Στήριξης και Διάχυσης της Επιχειρηματικότητας στη Δυτική Αθήνα</a:t>
            </a:r>
            <a:r>
              <a:rPr lang="el-GR" altLang="el-GR" sz="1400" b="1" dirty="0">
                <a:latin typeface="+mj-lt"/>
                <a:ea typeface="Cambria" panose="02040503050406030204" pitchFamily="18" charset="0"/>
                <a:cs typeface="Cambria" panose="02040503050406030204" pitchFamily="18" charset="0"/>
              </a:rPr>
              <a:t>» της ΒΑΑ/ΟΧΕ Δυτικής Αθήνας 2014-2020</a:t>
            </a:r>
            <a:endParaRPr lang="en-US" altLang="el-GR" sz="1400" b="1" dirty="0">
              <a:latin typeface="+mj-lt"/>
              <a:ea typeface="Cambria" panose="02040503050406030204" pitchFamily="18" charset="0"/>
              <a:cs typeface="Cambria" panose="02040503050406030204" pitchFamily="18" charset="0"/>
            </a:endParaRPr>
          </a:p>
        </p:txBody>
      </p:sp>
      <p:pic>
        <p:nvPicPr>
          <p:cNvPr id="12" name="Picture 7" descr="Graphical user interface, text, application&#10;&#10;Description automatically generated">
            <a:extLst>
              <a:ext uri="{FF2B5EF4-FFF2-40B4-BE49-F238E27FC236}">
                <a16:creationId xmlns:a16="http://schemas.microsoft.com/office/drawing/2014/main" id="{94DADBF8-5FA1-683B-22BE-4CE11D3E26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739" y="6031107"/>
            <a:ext cx="4185920" cy="66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A picture containing text, outdoor, sign&#10;&#10;Description automatically generated">
            <a:extLst>
              <a:ext uri="{FF2B5EF4-FFF2-40B4-BE49-F238E27FC236}">
                <a16:creationId xmlns:a16="http://schemas.microsoft.com/office/drawing/2014/main" id="{049E564A-83C2-36BB-E402-A41BD6667B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1437" y="322049"/>
            <a:ext cx="23923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87149" y="584635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864412" y="769665"/>
            <a:ext cx="8533183" cy="369332"/>
          </a:xfrm>
          <a:prstGeom prst="rect">
            <a:avLst/>
          </a:prstGeom>
          <a:solidFill>
            <a:schemeClr val="accent6"/>
          </a:solidFill>
        </p:spPr>
        <p:txBody>
          <a:bodyPr wrap="square" rtlCol="0">
            <a:spAutoFit/>
          </a:bodyPr>
          <a:lstStyle/>
          <a:p>
            <a:r>
              <a:rPr lang="el-GR" b="1" dirty="0"/>
              <a:t>Προηγμένος Ψηφιακός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31" name="TextBox 30">
            <a:extLst>
              <a:ext uri="{FF2B5EF4-FFF2-40B4-BE49-F238E27FC236}">
                <a16:creationId xmlns:a16="http://schemas.microsoft.com/office/drawing/2014/main" id="{A4CAFB8C-0E12-BF45-4F9E-DDCA96EC450C}"/>
              </a:ext>
            </a:extLst>
          </p:cNvPr>
          <p:cNvSpPr txBox="1"/>
          <p:nvPr/>
        </p:nvSpPr>
        <p:spPr>
          <a:xfrm>
            <a:off x="864412" y="1370902"/>
            <a:ext cx="8533183" cy="4031873"/>
          </a:xfrm>
          <a:prstGeom prst="rect">
            <a:avLst/>
          </a:prstGeom>
          <a:solidFill>
            <a:schemeClr val="bg1"/>
          </a:solidFill>
        </p:spPr>
        <p:txBody>
          <a:bodyPr wrap="square" rtlCol="0">
            <a:spAutoFit/>
          </a:bodyPr>
          <a:lstStyle/>
          <a:p>
            <a:pPr algn="just" fontAlgn="base"/>
            <a:r>
              <a:rPr lang="el-GR" sz="1600" b="1" dirty="0"/>
              <a:t>Επιλέξιμες Δαπάνες</a:t>
            </a:r>
          </a:p>
          <a:p>
            <a:pPr marL="285750" indent="-285750" algn="just" fontAlgn="base">
              <a:buFont typeface="Arial" panose="020B0604020202020204" pitchFamily="34" charset="0"/>
              <a:buChar char="•"/>
            </a:pPr>
            <a:r>
              <a:rPr lang="el-GR" sz="1600" b="1" u="sng" dirty="0"/>
              <a:t>Δαπάνες Εξοπλισμού</a:t>
            </a:r>
            <a:r>
              <a:rPr lang="el-GR" sz="1600" b="1" dirty="0"/>
              <a:t> </a:t>
            </a:r>
            <a:r>
              <a:rPr lang="el-GR" sz="1600" dirty="0"/>
              <a:t>(ενδεικτικά): Προμήθεια εξελιγμένων συστημάτων λειτουργίας     εγκαταστάσεων ή προσωπικού, αυτοματοποίησης της παραγωγής με ρομποτικά συστήματα, αναβάθμισης εσωτερικών δικτύων μεταφοράς δεδομένων κ.λπ.</a:t>
            </a:r>
          </a:p>
          <a:p>
            <a:pPr marL="285750" indent="-285750" algn="just" defTabSz="890588" fontAlgn="base">
              <a:buFont typeface="Arial" panose="020B0604020202020204" pitchFamily="34" charset="0"/>
              <a:buChar char="•"/>
            </a:pPr>
            <a:r>
              <a:rPr lang="el-GR" sz="1600" b="1" u="sng" dirty="0"/>
              <a:t>Δαπάνες Εξοπλισμού για παραγωγή σύγχρονου τεχνολογικού εξοπλισμού και προηγμένων ψηφιακών συστημάτων </a:t>
            </a:r>
            <a:r>
              <a:rPr lang="el-GR" sz="1600" dirty="0"/>
              <a:t>με ενδεικτικές αλλά εστιασμένες δαπάνες (ενδεικτικά): Προμήθεια εξελιγμένων τεχνολογικών συστημάτων και μηχανολογικού εξοπλισμού για την παραγωγή συστημάτων και εξοπλισμού Industry 4.0, συστημάτων και εξοπλισμού ασφάλειας (π.χ. επιτήρηση χώρων, </a:t>
            </a:r>
            <a:r>
              <a:rPr lang="el-GR" sz="1600" dirty="0" err="1"/>
              <a:t>κυβερνο</a:t>
            </a:r>
            <a:r>
              <a:rPr lang="el-GR" sz="1600" dirty="0"/>
              <a:t>-προστασία, κ.α.), συστημάτων αυτοματοποίησης, ρομποτικών συστημάτων κ.λπ.</a:t>
            </a:r>
          </a:p>
          <a:p>
            <a:pPr marL="285750" indent="-285750" algn="just" fontAlgn="base">
              <a:buFont typeface="Arial" panose="020B0604020202020204" pitchFamily="34" charset="0"/>
              <a:buChar char="•"/>
            </a:pPr>
            <a:r>
              <a:rPr lang="el-GR" sz="1600" b="1" u="sng" dirty="0"/>
              <a:t>Δαπάνες Λογισμικού</a:t>
            </a:r>
            <a:r>
              <a:rPr lang="el-GR" sz="1600" dirty="0"/>
              <a:t> (ενδεικτικά): Προμήθεια σύγχρονων εφαρμογών διοικητικού και οικονομικού προγραμματισμού, ψηφιακής ασφάλειας, διαχείρισης πελατών και εφοδιαστικής αλυσίδας, ανάλυσης δεδομένων με εργαλεία τεχνητής νοημοσύνης, βελτιστοποίησης της παραγωγής, αναβάθμισης των παρεχόμενων υπηρεσιών, κ.λπ.</a:t>
            </a:r>
          </a:p>
          <a:p>
            <a:pPr marL="285750" indent="-285750" algn="just" fontAlgn="base">
              <a:buFont typeface="Arial" panose="020B0604020202020204" pitchFamily="34" charset="0"/>
              <a:buChar char="•"/>
            </a:pPr>
            <a:r>
              <a:rPr lang="el-GR" sz="1600" b="1" u="sng" dirty="0"/>
              <a:t>Δαπάνες για Παροχή Υπηρεσιών που συνδέονται με τη ψηφιακή αναβάθμιση </a:t>
            </a:r>
            <a:r>
              <a:rPr lang="el-GR" sz="1600" dirty="0"/>
              <a:t>(ενδεικτικά): Τεχνική υποστήριξη για την παραμετροποίηση και ενσωμάτωση των νέων συστημάτων στη λειτουργία των </a:t>
            </a:r>
            <a:r>
              <a:rPr lang="el-GR" sz="1600" dirty="0" err="1"/>
              <a:t>ΜμΕ</a:t>
            </a:r>
            <a:r>
              <a:rPr lang="el-GR" sz="1600" dirty="0"/>
              <a:t>, πιστοποίηση συστημάτων κ.λπ.</a:t>
            </a:r>
          </a:p>
        </p:txBody>
      </p:sp>
      <p:sp>
        <p:nvSpPr>
          <p:cNvPr id="2" name="Θέση κειμένου 2">
            <a:extLst>
              <a:ext uri="{FF2B5EF4-FFF2-40B4-BE49-F238E27FC236}">
                <a16:creationId xmlns:a16="http://schemas.microsoft.com/office/drawing/2014/main" id="{DC52235F-4F8B-17A5-C6BF-1231CDC6074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83025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11</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3040" y="586021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2" y="765502"/>
            <a:ext cx="8533183" cy="369332"/>
          </a:xfrm>
          <a:prstGeom prst="rect">
            <a:avLst/>
          </a:prstGeom>
          <a:solidFill>
            <a:schemeClr val="accent6"/>
          </a:solidFill>
        </p:spPr>
        <p:txBody>
          <a:bodyPr wrap="square" rtlCol="0">
            <a:spAutoFit/>
          </a:bodyPr>
          <a:lstStyle/>
          <a:p>
            <a:r>
              <a:rPr lang="el-GR" b="1" dirty="0"/>
              <a:t>Ψηφιακός Μετασχηματισμός Αιχμής</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17" name="TextBox 16">
            <a:extLst>
              <a:ext uri="{FF2B5EF4-FFF2-40B4-BE49-F238E27FC236}">
                <a16:creationId xmlns:a16="http://schemas.microsoft.com/office/drawing/2014/main" id="{DEDA0EAB-65C7-9422-C1AF-7455F14C67C6}"/>
              </a:ext>
            </a:extLst>
          </p:cNvPr>
          <p:cNvSpPr txBox="1"/>
          <p:nvPr/>
        </p:nvSpPr>
        <p:spPr>
          <a:xfrm>
            <a:off x="864412" y="1292379"/>
            <a:ext cx="8533184" cy="1323439"/>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285750" indent="-285750" algn="just">
              <a:buFont typeface="Arial" panose="020B0604020202020204" pitchFamily="34" charset="0"/>
              <a:buChar char="•"/>
            </a:pPr>
            <a:r>
              <a:rPr lang="el-GR" sz="1600" dirty="0"/>
              <a:t>Τουλάχιστον </a:t>
            </a:r>
            <a:r>
              <a:rPr lang="el-GR" sz="1600" b="1" dirty="0"/>
              <a:t>μία</a:t>
            </a:r>
            <a:r>
              <a:rPr lang="el-GR" sz="1600" dirty="0"/>
              <a:t> πλήρη διαχειριστική χρήση </a:t>
            </a:r>
          </a:p>
          <a:p>
            <a:pPr marL="285750" indent="-28575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για τουλάχιστον </a:t>
            </a:r>
            <a:r>
              <a:rPr lang="el-GR" sz="1600" b="1" dirty="0"/>
              <a:t>ένα</a:t>
            </a:r>
            <a:r>
              <a:rPr lang="el-GR" sz="1600" dirty="0"/>
              <a:t> έτος</a:t>
            </a:r>
          </a:p>
          <a:p>
            <a:pPr marL="285750" indent="-285750" algn="just">
              <a:buFont typeface="Arial" panose="020B0604020202020204" pitchFamily="34" charset="0"/>
              <a:buChar char="•"/>
            </a:pPr>
            <a:r>
              <a:rPr lang="el-GR" sz="1600" b="1" dirty="0"/>
              <a:t>Εννέα (9)</a:t>
            </a:r>
            <a:r>
              <a:rPr lang="el-GR" sz="1600" dirty="0"/>
              <a:t> τουλάχιστον ΕΜΕ εξαρτημένης εργασίας πλήρους ή μερικής απασχόλησης</a:t>
            </a:r>
          </a:p>
          <a:p>
            <a:pPr marL="285750" indent="-285750" algn="just">
              <a:buFont typeface="Arial" panose="020B0604020202020204" pitchFamily="34" charset="0"/>
              <a:buChar char="•"/>
            </a:pPr>
            <a:r>
              <a:rPr lang="el-GR" sz="1600" dirty="0"/>
              <a:t>κατ’ ελάχιστο βαθμολογία 70 μονάδων στο ερωτηματολόγιο ψηφιακής ωριμότητας</a:t>
            </a:r>
          </a:p>
        </p:txBody>
      </p:sp>
      <p:sp>
        <p:nvSpPr>
          <p:cNvPr id="2" name="Θέση κειμένου 2">
            <a:extLst>
              <a:ext uri="{FF2B5EF4-FFF2-40B4-BE49-F238E27FC236}">
                <a16:creationId xmlns:a16="http://schemas.microsoft.com/office/drawing/2014/main" id="{2921FEBC-A887-4A29-7989-385C9B73FE9A}"/>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3" name="Εικόνα 2">
            <a:extLst>
              <a:ext uri="{FF2B5EF4-FFF2-40B4-BE49-F238E27FC236}">
                <a16:creationId xmlns:a16="http://schemas.microsoft.com/office/drawing/2014/main" id="{691B5489-EE2A-40C4-9DE5-07EECDE4A2D4}"/>
              </a:ext>
            </a:extLst>
          </p:cNvPr>
          <p:cNvPicPr>
            <a:picLocks noChangeAspect="1"/>
          </p:cNvPicPr>
          <p:nvPr/>
        </p:nvPicPr>
        <p:blipFill>
          <a:blip r:embed="rId8"/>
          <a:stretch>
            <a:fillRect/>
          </a:stretch>
        </p:blipFill>
        <p:spPr>
          <a:xfrm>
            <a:off x="864412" y="2615818"/>
            <a:ext cx="8533182" cy="3141124"/>
          </a:xfrm>
          <a:prstGeom prst="rect">
            <a:avLst/>
          </a:prstGeom>
        </p:spPr>
      </p:pic>
    </p:spTree>
    <p:extLst>
      <p:ext uri="{BB962C8B-B14F-4D97-AF65-F5344CB8AC3E}">
        <p14:creationId xmlns:p14="http://schemas.microsoft.com/office/powerpoint/2010/main" val="322925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12</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23703" y="5885778"/>
            <a:ext cx="8573892"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28093" y="756717"/>
            <a:ext cx="8533183" cy="369332"/>
          </a:xfrm>
          <a:prstGeom prst="rect">
            <a:avLst/>
          </a:prstGeom>
          <a:solidFill>
            <a:schemeClr val="accent6"/>
          </a:solidFill>
        </p:spPr>
        <p:txBody>
          <a:bodyPr wrap="square" rtlCol="0">
            <a:spAutoFit/>
          </a:bodyPr>
          <a:lstStyle/>
          <a:p>
            <a:r>
              <a:rPr lang="el-GR" b="1" dirty="0"/>
              <a:t>Ψηφιακός Μετασχηματισμός Αιχμής</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F048909F-E37B-B04D-7293-A23287E3276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Rectangle 46">
            <a:extLst>
              <a:ext uri="{FF2B5EF4-FFF2-40B4-BE49-F238E27FC236}">
                <a16:creationId xmlns:a16="http://schemas.microsoft.com/office/drawing/2014/main" id="{9F6997D1-24C3-4B26-8905-9C0A62738123}"/>
              </a:ext>
            </a:extLst>
          </p:cNvPr>
          <p:cNvSpPr/>
          <p:nvPr/>
        </p:nvSpPr>
        <p:spPr>
          <a:xfrm>
            <a:off x="823703" y="1274447"/>
            <a:ext cx="8541965" cy="584775"/>
          </a:xfrm>
          <a:prstGeom prst="rect">
            <a:avLst/>
          </a:prstGeom>
          <a:solidFill>
            <a:schemeClr val="bg1"/>
          </a:solidFill>
          <a:ln>
            <a:noFill/>
          </a:ln>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a:t>
            </a:r>
            <a:r>
              <a:rPr lang="el-GR" sz="1600" dirty="0">
                <a:solidFill>
                  <a:schemeClr val="tx1">
                    <a:lumMod val="75000"/>
                    <a:lumOff val="25000"/>
                  </a:schemeClr>
                </a:solidFill>
                <a:ea typeface="Sans Serif Collection" panose="020B0502040504020204" pitchFamily="34" charset="0"/>
                <a:cs typeface="Sans Serif Collection" panose="020B0502040504020204" pitchFamily="34" charset="0"/>
              </a:rPr>
              <a:t>: </a:t>
            </a:r>
            <a:r>
              <a:rPr lang="el-GR" sz="1600" dirty="0">
                <a:ea typeface="Sans Serif Collection" panose="020B0502040504020204" pitchFamily="34" charset="0"/>
                <a:cs typeface="Sans Serif Collection" panose="020B0502040504020204" pitchFamily="34" charset="0"/>
              </a:rPr>
              <a:t>από 200.001€ έως </a:t>
            </a:r>
            <a:r>
              <a:rPr lang="el-GR" sz="1600" dirty="0"/>
              <a:t>1.200.000€ και μικρότερος  από το τριπλάσιο του υψηλότερου κύκλου εργασιών σε μία από τις τρεις τελευταίες κλεισμένες χρήσεις </a:t>
            </a:r>
            <a:endParaRPr lang="en-US" sz="1600" dirty="0"/>
          </a:p>
        </p:txBody>
      </p:sp>
      <p:sp>
        <p:nvSpPr>
          <p:cNvPr id="21" name="TextBox 20">
            <a:extLst>
              <a:ext uri="{FF2B5EF4-FFF2-40B4-BE49-F238E27FC236}">
                <a16:creationId xmlns:a16="http://schemas.microsoft.com/office/drawing/2014/main" id="{F3CBCAE0-FB54-4BBD-90F3-1B701A9DB0D7}"/>
              </a:ext>
            </a:extLst>
          </p:cNvPr>
          <p:cNvSpPr txBox="1"/>
          <p:nvPr/>
        </p:nvSpPr>
        <p:spPr>
          <a:xfrm>
            <a:off x="849989" y="2028168"/>
            <a:ext cx="8547606" cy="3785652"/>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από 25% έως 60% ανάλογα με το καθεστώς ενίσχυσης, την Περιφέρεια της χώρας και το μέγεθος της επιχείρησης.</a:t>
            </a:r>
            <a:endParaRPr lang="en-US" sz="1600" dirty="0"/>
          </a:p>
          <a:p>
            <a:pPr algn="just"/>
            <a:r>
              <a:rPr lang="el-GR" sz="1600" b="1" u="sng" dirty="0"/>
              <a:t>Α) </a:t>
            </a:r>
            <a:r>
              <a:rPr lang="en-US" sz="1600" b="1" u="sng" dirty="0"/>
              <a:t>KA</a:t>
            </a:r>
            <a:r>
              <a:rPr lang="el-GR" sz="1600" b="1" u="sng" dirty="0"/>
              <a:t>ΘΕΣΤΩΣ ΕΝΙΣΧΥΣΗΣ </a:t>
            </a:r>
            <a:r>
              <a:rPr lang="en-US" sz="1600" b="1" u="sng" dirty="0"/>
              <a:t>DEMINIMIS</a:t>
            </a:r>
            <a:r>
              <a:rPr lang="el-GR" sz="1600" b="1" u="sng" dirty="0"/>
              <a:t> (1407/2013)</a:t>
            </a:r>
          </a:p>
          <a:p>
            <a:r>
              <a:rPr lang="el-GR" sz="1600" b="1" dirty="0"/>
              <a:t>50%: Αττική </a:t>
            </a:r>
            <a:r>
              <a:rPr lang="el-GR" sz="1600" dirty="0"/>
              <a:t>και</a:t>
            </a:r>
            <a:r>
              <a:rPr lang="el-GR" sz="1600" b="1" dirty="0"/>
              <a:t> </a:t>
            </a:r>
            <a:r>
              <a:rPr lang="el-GR" sz="1600" dirty="0"/>
              <a:t>υπόλοιπες περιοχές της χώρας</a:t>
            </a:r>
          </a:p>
          <a:p>
            <a:pPr algn="just"/>
            <a:r>
              <a:rPr lang="el-GR" sz="1600" b="1" u="sng" dirty="0"/>
              <a:t>Β) </a:t>
            </a:r>
            <a:r>
              <a:rPr lang="en-US" sz="1600" b="1" u="sng" dirty="0"/>
              <a:t>KA</a:t>
            </a:r>
            <a:r>
              <a:rPr lang="el-GR" sz="1600" b="1" u="sng" dirty="0"/>
              <a:t>ΘΕΣΤΩΣ ΕΝΙΣΧΥΣΗΣ</a:t>
            </a:r>
            <a:r>
              <a:rPr lang="en-US" sz="1600" b="1" u="sng" dirty="0"/>
              <a:t> </a:t>
            </a:r>
            <a:r>
              <a:rPr lang="el-GR" sz="1600" b="1" u="sng" dirty="0"/>
              <a:t>ΓΑΚ (651/2014)</a:t>
            </a:r>
          </a:p>
          <a:p>
            <a:pPr algn="just"/>
            <a:endParaRPr lang="el-GR" sz="1600" b="1" u="sng" dirty="0"/>
          </a:p>
          <a:p>
            <a:pPr algn="just"/>
            <a:endParaRPr lang="en-US" sz="1600" b="1" u="sng" dirty="0"/>
          </a:p>
          <a:p>
            <a:endParaRPr lang="en-US" sz="1600" dirty="0"/>
          </a:p>
          <a:p>
            <a:pPr marL="342900" indent="-342900" algn="just">
              <a:buAutoNum type="alphaUcParenR"/>
            </a:pPr>
            <a:endParaRPr lang="el-GR" sz="1600" dirty="0"/>
          </a:p>
          <a:p>
            <a:pPr marL="342900" indent="-342900" algn="just">
              <a:buAutoNum type="alphaUcParenR"/>
            </a:pPr>
            <a:endParaRPr lang="el-GR" sz="1600" dirty="0"/>
          </a:p>
          <a:p>
            <a:pPr marL="342900" indent="-342900" algn="just">
              <a:buAutoNum type="alphaUcParenR"/>
            </a:pPr>
            <a:endParaRPr lang="el-GR" sz="1600" dirty="0"/>
          </a:p>
          <a:p>
            <a:pPr marL="342900" indent="-342900" algn="just">
              <a:buAutoNum type="alphaUcParenR"/>
            </a:pPr>
            <a:endParaRPr lang="el-GR" sz="1600" dirty="0"/>
          </a:p>
          <a:p>
            <a:pPr marL="342900" indent="-342900" algn="just">
              <a:buAutoNum type="alphaUcParenR"/>
            </a:pPr>
            <a:endParaRPr lang="el-GR" sz="1600" dirty="0"/>
          </a:p>
          <a:p>
            <a:pPr algn="just"/>
            <a:endParaRPr lang="en-US" sz="1600" dirty="0"/>
          </a:p>
          <a:p>
            <a:pPr marL="342900" indent="-342900" algn="just">
              <a:buAutoNum type="alphaUcParenR"/>
            </a:pPr>
            <a:endParaRPr lang="el-GR" sz="1600" dirty="0"/>
          </a:p>
        </p:txBody>
      </p:sp>
      <p:pic>
        <p:nvPicPr>
          <p:cNvPr id="10" name="Εικόνα 9">
            <a:extLst>
              <a:ext uri="{FF2B5EF4-FFF2-40B4-BE49-F238E27FC236}">
                <a16:creationId xmlns:a16="http://schemas.microsoft.com/office/drawing/2014/main" id="{6B565C94-FC91-3EA1-10B7-042605150C96}"/>
              </a:ext>
            </a:extLst>
          </p:cNvPr>
          <p:cNvPicPr>
            <a:picLocks noChangeAspect="1"/>
          </p:cNvPicPr>
          <p:nvPr/>
        </p:nvPicPr>
        <p:blipFill>
          <a:blip r:embed="rId8"/>
          <a:stretch>
            <a:fillRect/>
          </a:stretch>
        </p:blipFill>
        <p:spPr>
          <a:xfrm>
            <a:off x="864516" y="3429000"/>
            <a:ext cx="8547606" cy="1951892"/>
          </a:xfrm>
          <a:prstGeom prst="rect">
            <a:avLst/>
          </a:prstGeom>
        </p:spPr>
      </p:pic>
    </p:spTree>
    <p:extLst>
      <p:ext uri="{BB962C8B-B14F-4D97-AF65-F5344CB8AC3E}">
        <p14:creationId xmlns:p14="http://schemas.microsoft.com/office/powerpoint/2010/main" val="1748880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4635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2" y="654437"/>
            <a:ext cx="8533183" cy="369332"/>
          </a:xfrm>
          <a:prstGeom prst="rect">
            <a:avLst/>
          </a:prstGeom>
          <a:solidFill>
            <a:schemeClr val="accent6"/>
          </a:solidFill>
        </p:spPr>
        <p:txBody>
          <a:bodyPr wrap="square" rtlCol="0">
            <a:spAutoFit/>
          </a:bodyPr>
          <a:lstStyle/>
          <a:p>
            <a:r>
              <a:rPr lang="el-GR" b="1" dirty="0"/>
              <a:t>Ψηφιακός Μετασχηματισμός Αιχμής</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31" name="TextBox 30">
            <a:extLst>
              <a:ext uri="{FF2B5EF4-FFF2-40B4-BE49-F238E27FC236}">
                <a16:creationId xmlns:a16="http://schemas.microsoft.com/office/drawing/2014/main" id="{A4CAFB8C-0E12-BF45-4F9E-DDCA96EC450C}"/>
              </a:ext>
            </a:extLst>
          </p:cNvPr>
          <p:cNvSpPr txBox="1"/>
          <p:nvPr/>
        </p:nvSpPr>
        <p:spPr>
          <a:xfrm>
            <a:off x="864412" y="1122376"/>
            <a:ext cx="8533183" cy="3170099"/>
          </a:xfrm>
          <a:prstGeom prst="rect">
            <a:avLst/>
          </a:prstGeom>
          <a:solidFill>
            <a:schemeClr val="bg1"/>
          </a:solidFill>
        </p:spPr>
        <p:txBody>
          <a:bodyPr wrap="square" rtlCol="0">
            <a:spAutoFit/>
          </a:bodyPr>
          <a:lstStyle/>
          <a:p>
            <a:pPr>
              <a:lnSpc>
                <a:spcPct val="150000"/>
              </a:lnSpc>
            </a:pPr>
            <a:r>
              <a:rPr lang="el-GR" sz="1600" b="1" dirty="0"/>
              <a:t>Επιλέξιμες Δαπάνες</a:t>
            </a:r>
          </a:p>
          <a:p>
            <a:pPr marL="285750" indent="-285750" algn="just">
              <a:buFont typeface="Arial" panose="020B0604020202020204" pitchFamily="34" charset="0"/>
              <a:buChar char="•"/>
            </a:pPr>
            <a:r>
              <a:rPr lang="el-GR" sz="1600" b="1" u="sng" dirty="0"/>
              <a:t>Δαπάνες Εξοπλισμού</a:t>
            </a:r>
            <a:r>
              <a:rPr lang="el-GR" sz="1600" u="sng" dirty="0"/>
              <a:t> </a:t>
            </a:r>
            <a:r>
              <a:rPr lang="el-GR" sz="1600" dirty="0"/>
              <a:t>(ενδεικτικά): Προμήθεια εξελιγμένων συστημάτων απομακρυσμένης λειτουργίας εγκαταστάσεων, αυτοματοποίησης των διαφόρων σταδίων της αλυσίδας αξίας (παραγωγή – μεταφορά – αποθήκευση), παραγωγής / αποθήκευσης / μεταφοράς με ρομποτικά συστήματα, αναβάθμισης εσωτερικών δικτύων μεταφοράς δεδομένων κ.λπ.</a:t>
            </a:r>
          </a:p>
          <a:p>
            <a:pPr marL="285750" indent="-285750" algn="just">
              <a:buFont typeface="Arial" panose="020B0604020202020204" pitchFamily="34" charset="0"/>
              <a:buChar char="•"/>
            </a:pPr>
            <a:r>
              <a:rPr lang="el-GR" sz="1600" b="1" u="sng" dirty="0"/>
              <a:t>Δαπάνες Λογισμικού </a:t>
            </a:r>
            <a:r>
              <a:rPr lang="el-GR" sz="1600" dirty="0"/>
              <a:t>(ενδεικτικά): Προμήθεια εφαρμογών αυξημένης ευφυίας διοικητικού και οικονομικού προγραμματισμού, ψηφιακής ασφάλειας, διαχείρισης πελατών και εφοδιαστικής αλυσίδας, ανάλυσης δεδομένων με εργαλεία τεχνητής νοημοσύνης, βελτιστοποίησης της παραγωγής, αναβάθμισης των παρεχόμενων υπηρεσιών κ.λπ.</a:t>
            </a:r>
          </a:p>
          <a:p>
            <a:pPr marL="285750" indent="-285750" algn="just">
              <a:buFont typeface="Arial" panose="020B0604020202020204" pitchFamily="34" charset="0"/>
              <a:buChar char="•"/>
            </a:pPr>
            <a:r>
              <a:rPr lang="el-GR" sz="1600" b="1" u="sng" dirty="0"/>
              <a:t>Δαπάνες για Παροχή Υπηρεσιών </a:t>
            </a:r>
            <a:r>
              <a:rPr lang="el-GR" sz="1600" dirty="0"/>
              <a:t>που συνδέονται με τη ψηφιακή αναβάθμιση (ενδεικτικά): Συμβουλευτική και τεχνική υποστήριξη για την παραμετροποίηση και ενσωμάτωση των νέων συστημάτων στη λειτουργία των ΜΜΕ, πιστοποίηση συστημάτων κ.λπ.</a:t>
            </a:r>
            <a:endParaRPr lang="en-US" sz="1600" dirty="0"/>
          </a:p>
        </p:txBody>
      </p:sp>
      <p:sp>
        <p:nvSpPr>
          <p:cNvPr id="2" name="Θέση κειμένου 2">
            <a:extLst>
              <a:ext uri="{FF2B5EF4-FFF2-40B4-BE49-F238E27FC236}">
                <a16:creationId xmlns:a16="http://schemas.microsoft.com/office/drawing/2014/main" id="{F048909F-E37B-B04D-7293-A23287E3276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5E4B4E5D-F223-417F-82F4-33F69AA3B77E}"/>
              </a:ext>
            </a:extLst>
          </p:cNvPr>
          <p:cNvSpPr txBox="1"/>
          <p:nvPr/>
        </p:nvSpPr>
        <p:spPr>
          <a:xfrm>
            <a:off x="944031" y="4827683"/>
            <a:ext cx="8487550" cy="907941"/>
          </a:xfrm>
          <a:prstGeom prst="rect">
            <a:avLst/>
          </a:prstGeom>
          <a:solidFill>
            <a:schemeClr val="bg1"/>
          </a:solidFill>
        </p:spPr>
        <p:txBody>
          <a:bodyPr wrap="square">
            <a:spAutoFit/>
          </a:bodyPr>
          <a:lstStyle/>
          <a:p>
            <a:pPr algn="just">
              <a:spcAft>
                <a:spcPts val="600"/>
              </a:spcAft>
            </a:pPr>
            <a:r>
              <a:rPr lang="el-GR" sz="1600" b="1" dirty="0"/>
              <a:t>Υποβολή αιτήσεων</a:t>
            </a:r>
            <a:r>
              <a:rPr lang="el-GR" sz="1600" dirty="0"/>
              <a:t>: 23/02/23 και ώρα 12.00 μέχρι εξαντλήσεως του Προϋπολογισμού</a:t>
            </a:r>
          </a:p>
          <a:p>
            <a:pPr algn="just">
              <a:spcAft>
                <a:spcPts val="600"/>
              </a:spcAft>
            </a:pPr>
            <a:r>
              <a:rPr lang="el-GR" sz="1600" b="1" dirty="0"/>
              <a:t>Ημερομηνία έναρξης επιλεξιμότητας δαπανών:</a:t>
            </a:r>
            <a:r>
              <a:rPr lang="el-GR" sz="1600" dirty="0"/>
              <a:t> η ημερομηνία υποβολής της αίτησης χρηματοδότησης</a:t>
            </a:r>
          </a:p>
        </p:txBody>
      </p:sp>
    </p:spTree>
    <p:extLst>
      <p:ext uri="{BB962C8B-B14F-4D97-AF65-F5344CB8AC3E}">
        <p14:creationId xmlns:p14="http://schemas.microsoft.com/office/powerpoint/2010/main" val="2568076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49040" y="5879061"/>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11" name="TextBox 10">
            <a:extLst>
              <a:ext uri="{FF2B5EF4-FFF2-40B4-BE49-F238E27FC236}">
                <a16:creationId xmlns:a16="http://schemas.microsoft.com/office/drawing/2014/main" id="{6E2E0427-DA3C-787F-E625-41DE93CAA214}"/>
              </a:ext>
            </a:extLst>
          </p:cNvPr>
          <p:cNvSpPr txBox="1"/>
          <p:nvPr/>
        </p:nvSpPr>
        <p:spPr>
          <a:xfrm>
            <a:off x="873184" y="4283927"/>
            <a:ext cx="4277966" cy="1569660"/>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342900" indent="-342900" algn="just">
              <a:buFont typeface="Arial" panose="020B0604020202020204" pitchFamily="34" charset="0"/>
              <a:buChar char="•"/>
            </a:pPr>
            <a:r>
              <a:rPr lang="el-GR" sz="1600" b="1" dirty="0"/>
              <a:t>Μια</a:t>
            </a:r>
            <a:r>
              <a:rPr lang="el-GR" sz="1600" dirty="0"/>
              <a:t> πλήρη κλεισμένη διαχειριστική χρήση</a:t>
            </a:r>
          </a:p>
          <a:p>
            <a:pPr marL="342900" indent="-34290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a:t>
            </a:r>
          </a:p>
          <a:p>
            <a:pPr marL="342900" indent="-342900" algn="just">
              <a:buFont typeface="Arial" panose="020B0604020202020204" pitchFamily="34" charset="0"/>
              <a:buChar char="•"/>
            </a:pPr>
            <a:r>
              <a:rPr lang="el-GR" sz="1600" b="1" dirty="0"/>
              <a:t>Δύο</a:t>
            </a:r>
            <a:r>
              <a:rPr lang="el-GR" sz="1600" dirty="0"/>
              <a:t> τουλάχιστον ΕΜΕ εξαρτημένης εργασίας πλήρους ή μερικής απασχόλησης</a:t>
            </a:r>
          </a:p>
        </p:txBody>
      </p:sp>
      <p:sp>
        <p:nvSpPr>
          <p:cNvPr id="23" name="Rectangle 46">
            <a:extLst>
              <a:ext uri="{FF2B5EF4-FFF2-40B4-BE49-F238E27FC236}">
                <a16:creationId xmlns:a16="http://schemas.microsoft.com/office/drawing/2014/main" id="{8D3D04E2-277B-E386-44FE-94207008DC9E}"/>
              </a:ext>
            </a:extLst>
          </p:cNvPr>
          <p:cNvSpPr/>
          <p:nvPr/>
        </p:nvSpPr>
        <p:spPr>
          <a:xfrm>
            <a:off x="864516" y="1278974"/>
            <a:ext cx="4263839" cy="582372"/>
          </a:xfrm>
          <a:prstGeom prst="rect">
            <a:avLst/>
          </a:prstGeom>
          <a:solidFill>
            <a:schemeClr val="bg1"/>
          </a:solidFill>
          <a:ln>
            <a:noFill/>
          </a:ln>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a:t>
            </a:r>
            <a:r>
              <a:rPr lang="el-GR" sz="1600" dirty="0">
                <a:solidFill>
                  <a:schemeClr val="tx1">
                    <a:lumMod val="75000"/>
                    <a:lumOff val="25000"/>
                  </a:schemeClr>
                </a:solidFill>
                <a:ea typeface="Sans Serif Collection" panose="020B0502040504020204" pitchFamily="34" charset="0"/>
                <a:cs typeface="Sans Serif Collection" panose="020B0502040504020204" pitchFamily="34" charset="0"/>
              </a:rPr>
              <a:t>: από 30.000€ έως και 200.000€ ανά επενδυτικό έργο</a:t>
            </a:r>
            <a:endParaRPr lang="en-US" sz="1600"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4" name="TextBox 23">
            <a:extLst>
              <a:ext uri="{FF2B5EF4-FFF2-40B4-BE49-F238E27FC236}">
                <a16:creationId xmlns:a16="http://schemas.microsoft.com/office/drawing/2014/main" id="{8E4CD2AB-6C7E-F374-97B6-A5D97B768DBB}"/>
              </a:ext>
            </a:extLst>
          </p:cNvPr>
          <p:cNvSpPr txBox="1"/>
          <p:nvPr/>
        </p:nvSpPr>
        <p:spPr>
          <a:xfrm>
            <a:off x="864413" y="1980980"/>
            <a:ext cx="4277966" cy="584775"/>
          </a:xfrm>
          <a:prstGeom prst="rect">
            <a:avLst/>
          </a:prstGeom>
          <a:solidFill>
            <a:schemeClr val="bg1"/>
          </a:solidFill>
        </p:spPr>
        <p:txBody>
          <a:bodyPr wrap="square">
            <a:spAutoFit/>
          </a:bodyPr>
          <a:lstStyle/>
          <a:p>
            <a:pPr algn="just"/>
            <a:r>
              <a:rPr lang="el-GR" sz="1600" b="1" dirty="0"/>
              <a:t>Μέγιστη διάρκεια υλοποίησης</a:t>
            </a:r>
            <a:r>
              <a:rPr lang="el-GR" sz="1600" dirty="0"/>
              <a:t>: 24 μήνες από την ημερομηνία έκδοσης της Απόφασης Ένταξης</a:t>
            </a:r>
          </a:p>
        </p:txBody>
      </p:sp>
      <p:sp>
        <p:nvSpPr>
          <p:cNvPr id="25" name="TextBox 24">
            <a:extLst>
              <a:ext uri="{FF2B5EF4-FFF2-40B4-BE49-F238E27FC236}">
                <a16:creationId xmlns:a16="http://schemas.microsoft.com/office/drawing/2014/main" id="{8A13ADC1-D2DE-D705-705B-51A120B6DEAE}"/>
              </a:ext>
            </a:extLst>
          </p:cNvPr>
          <p:cNvSpPr txBox="1"/>
          <p:nvPr/>
        </p:nvSpPr>
        <p:spPr>
          <a:xfrm>
            <a:off x="864413" y="2653663"/>
            <a:ext cx="4255171" cy="830997"/>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40% + 10% με την υλοποίηση δαπανών «Πράσινης Μετάβασης</a:t>
            </a:r>
            <a:r>
              <a:rPr lang="en-US" sz="1600" dirty="0"/>
              <a:t> GREEN</a:t>
            </a:r>
            <a:r>
              <a:rPr lang="el-GR" sz="1600" dirty="0"/>
              <a:t>».</a:t>
            </a:r>
          </a:p>
        </p:txBody>
      </p:sp>
      <p:sp>
        <p:nvSpPr>
          <p:cNvPr id="29" name="TextBox 28">
            <a:extLst>
              <a:ext uri="{FF2B5EF4-FFF2-40B4-BE49-F238E27FC236}">
                <a16:creationId xmlns:a16="http://schemas.microsoft.com/office/drawing/2014/main" id="{181671C1-8179-1910-7D8E-95CF60090149}"/>
              </a:ext>
            </a:extLst>
          </p:cNvPr>
          <p:cNvSpPr txBox="1"/>
          <p:nvPr/>
        </p:nvSpPr>
        <p:spPr>
          <a:xfrm>
            <a:off x="5437319" y="1291742"/>
            <a:ext cx="3937539" cy="3785652"/>
          </a:xfrm>
          <a:prstGeom prst="rect">
            <a:avLst/>
          </a:prstGeom>
          <a:solidFill>
            <a:schemeClr val="bg1"/>
          </a:solidFill>
        </p:spPr>
        <p:txBody>
          <a:bodyPr wrap="square" rtlCol="0">
            <a:spAutoFit/>
          </a:bodyPr>
          <a:lstStyle/>
          <a:p>
            <a:r>
              <a:rPr lang="el-GR" sz="1600" b="1" dirty="0"/>
              <a:t>Επιλέξιμες Δαπάνες</a:t>
            </a:r>
            <a:endParaRPr lang="en-US" sz="1600" b="1" dirty="0"/>
          </a:p>
          <a:p>
            <a:pPr marL="342900" indent="-342900">
              <a:buFont typeface="+mj-lt"/>
              <a:buAutoNum type="arabicPeriod"/>
            </a:pPr>
            <a:r>
              <a:rPr lang="el-GR" sz="1600" dirty="0"/>
              <a:t>Κτίρια</a:t>
            </a:r>
          </a:p>
          <a:p>
            <a:pPr marL="342900" indent="-342900">
              <a:buFont typeface="+mj-lt"/>
              <a:buAutoNum type="arabicPeriod"/>
            </a:pPr>
            <a:r>
              <a:rPr lang="el-GR" sz="1600" dirty="0"/>
              <a:t>Εξοπλισμός (Δαπάνες </a:t>
            </a:r>
            <a:r>
              <a:rPr lang="en-US" sz="1600" dirty="0"/>
              <a:t>Green)</a:t>
            </a:r>
            <a:endParaRPr lang="el-GR" sz="1600" dirty="0"/>
          </a:p>
          <a:p>
            <a:pPr marL="342900" indent="-342900">
              <a:buFont typeface="+mj-lt"/>
              <a:buAutoNum type="arabicPeriod"/>
            </a:pPr>
            <a:r>
              <a:rPr lang="el-GR" sz="1600" dirty="0"/>
              <a:t>Ηλεκτρικά Μεταφορικά Μέσα</a:t>
            </a:r>
          </a:p>
          <a:p>
            <a:pPr marL="342900" indent="-342900">
              <a:buFont typeface="+mj-lt"/>
              <a:buAutoNum type="arabicPeriod"/>
            </a:pPr>
            <a:r>
              <a:rPr lang="el-GR" sz="1600" dirty="0"/>
              <a:t>Υπηρεσίες </a:t>
            </a:r>
          </a:p>
          <a:p>
            <a:r>
              <a:rPr lang="el-GR" sz="1600" dirty="0"/>
              <a:t>  • Πιστοποίηση και συμμόρφωση προϊόντων</a:t>
            </a:r>
          </a:p>
          <a:p>
            <a:r>
              <a:rPr lang="el-GR" sz="1600" dirty="0"/>
              <a:t>  • Πιστοποίηση υπηρεσιών &amp; διαδικασιών </a:t>
            </a:r>
          </a:p>
          <a:p>
            <a:pPr marL="266700" indent="-266700"/>
            <a:r>
              <a:rPr lang="el-GR" sz="1600" dirty="0"/>
              <a:t>  • </a:t>
            </a:r>
            <a:r>
              <a:rPr lang="el-GR" sz="1600" u="sng" dirty="0">
                <a:solidFill>
                  <a:schemeClr val="accent6">
                    <a:lumMod val="50000"/>
                  </a:schemeClr>
                </a:solidFill>
                <a:effectLst>
                  <a:outerShdw blurRad="38100" dist="38100" dir="2700000" algn="tl">
                    <a:srgbClr val="000000">
                      <a:alpha val="43137"/>
                    </a:srgbClr>
                  </a:outerShdw>
                </a:effectLst>
              </a:rPr>
              <a:t>Υπηρεσίες Σχεδιασμού Συσκευασίας – </a:t>
            </a:r>
            <a:r>
              <a:rPr lang="en-US" sz="1600" u="sng" dirty="0">
                <a:solidFill>
                  <a:schemeClr val="accent6">
                    <a:lumMod val="50000"/>
                  </a:schemeClr>
                </a:solidFill>
                <a:effectLst>
                  <a:outerShdw blurRad="38100" dist="38100" dir="2700000" algn="tl">
                    <a:srgbClr val="000000">
                      <a:alpha val="43137"/>
                    </a:srgbClr>
                  </a:outerShdw>
                </a:effectLst>
              </a:rPr>
              <a:t>          </a:t>
            </a:r>
            <a:r>
              <a:rPr lang="el-GR" sz="1600" u="sng" dirty="0">
                <a:solidFill>
                  <a:schemeClr val="accent6">
                    <a:lumMod val="50000"/>
                  </a:schemeClr>
                </a:solidFill>
                <a:effectLst>
                  <a:outerShdw blurRad="38100" dist="38100" dir="2700000" algn="tl">
                    <a:srgbClr val="000000">
                      <a:alpha val="43137"/>
                    </a:srgbClr>
                  </a:outerShdw>
                </a:effectLst>
              </a:rPr>
              <a:t>      Ετικέτας - </a:t>
            </a:r>
            <a:r>
              <a:rPr lang="en-US" sz="1600" u="sng" dirty="0">
                <a:solidFill>
                  <a:schemeClr val="accent6">
                    <a:lumMod val="50000"/>
                  </a:schemeClr>
                </a:solidFill>
                <a:effectLst>
                  <a:outerShdw blurRad="38100" dist="38100" dir="2700000" algn="tl">
                    <a:srgbClr val="000000">
                      <a:alpha val="43137"/>
                    </a:srgbClr>
                  </a:outerShdw>
                </a:effectLst>
              </a:rPr>
              <a:t>Branding</a:t>
            </a:r>
            <a:endParaRPr lang="el-GR" sz="1600" u="sng" dirty="0">
              <a:solidFill>
                <a:schemeClr val="accent6">
                  <a:lumMod val="50000"/>
                </a:schemeClr>
              </a:solidFill>
              <a:effectLst>
                <a:outerShdw blurRad="38100" dist="38100" dir="2700000" algn="tl">
                  <a:srgbClr val="000000">
                    <a:alpha val="43137"/>
                  </a:srgbClr>
                </a:outerShdw>
              </a:effectLst>
            </a:endParaRPr>
          </a:p>
          <a:p>
            <a:pPr algn="just"/>
            <a:r>
              <a:rPr lang="el-GR" sz="1600" dirty="0"/>
              <a:t>5. </a:t>
            </a:r>
            <a:r>
              <a:rPr lang="el-GR" sz="1600" dirty="0">
                <a:solidFill>
                  <a:schemeClr val="accent6">
                    <a:lumMod val="50000"/>
                  </a:schemeClr>
                </a:solidFill>
                <a:effectLst>
                  <a:outerShdw blurRad="38100" dist="38100" dir="2700000" algn="tl">
                    <a:srgbClr val="000000">
                      <a:alpha val="43137"/>
                    </a:srgbClr>
                  </a:outerShdw>
                </a:effectLst>
              </a:rPr>
              <a:t>Προβολή και Εξωστρέφεια </a:t>
            </a:r>
            <a:r>
              <a:rPr lang="el-GR" sz="1600" dirty="0">
                <a:effectLst>
                  <a:outerShdw blurRad="38100" dist="38100" dir="2700000" algn="tl">
                    <a:srgbClr val="000000">
                      <a:alpha val="43137"/>
                    </a:srgbClr>
                  </a:outerShdw>
                </a:effectLst>
              </a:rPr>
              <a:t>*</a:t>
            </a:r>
            <a:r>
              <a:rPr lang="el-GR" sz="1600" i="1" dirty="0"/>
              <a:t>Δαπάνες συμμετοχής ως εκθέτης σε εμπορική έκθεση για μίσθωση, εγκατάσταση και διαχείριση περιπτέρου.</a:t>
            </a:r>
          </a:p>
          <a:p>
            <a:r>
              <a:rPr lang="el-GR" sz="1600" dirty="0"/>
              <a:t>6. Πνευματική ιδιοκτησία – Ευρεσιτεχνίες </a:t>
            </a:r>
          </a:p>
          <a:p>
            <a:r>
              <a:rPr lang="el-GR" sz="1600" dirty="0"/>
              <a:t>7. Μισθολογικό κόστος νέων εργαζομένων</a:t>
            </a:r>
            <a:endParaRPr lang="el-GR" sz="1200" dirty="0"/>
          </a:p>
        </p:txBody>
      </p:sp>
      <p:sp>
        <p:nvSpPr>
          <p:cNvPr id="30" name="TextBox 29">
            <a:extLst>
              <a:ext uri="{FF2B5EF4-FFF2-40B4-BE49-F238E27FC236}">
                <a16:creationId xmlns:a16="http://schemas.microsoft.com/office/drawing/2014/main" id="{B4331BCB-1449-A4B6-D55B-BFC38300D760}"/>
              </a:ext>
            </a:extLst>
          </p:cNvPr>
          <p:cNvSpPr txBox="1"/>
          <p:nvPr/>
        </p:nvSpPr>
        <p:spPr>
          <a:xfrm>
            <a:off x="873184" y="3591906"/>
            <a:ext cx="4255171" cy="584775"/>
          </a:xfrm>
          <a:prstGeom prst="rect">
            <a:avLst/>
          </a:prstGeom>
          <a:solidFill>
            <a:schemeClr val="bg1"/>
          </a:solidFill>
        </p:spPr>
        <p:txBody>
          <a:bodyPr wrap="square" rtlCol="0">
            <a:spAutoFit/>
          </a:bodyPr>
          <a:lstStyle/>
          <a:p>
            <a:r>
              <a:rPr lang="el-GR" sz="1600" b="1" dirty="0"/>
              <a:t>Επιλεξιμότητα δαπανών</a:t>
            </a:r>
            <a:r>
              <a:rPr lang="el-GR" sz="1600" dirty="0"/>
              <a:t>: ημερομηνία υποβολής αίτησης χρηματοδότησης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3" y="762100"/>
            <a:ext cx="8510445" cy="369332"/>
          </a:xfrm>
          <a:prstGeom prst="rect">
            <a:avLst/>
          </a:prstGeom>
          <a:solidFill>
            <a:schemeClr val="accent6"/>
          </a:solidFill>
        </p:spPr>
        <p:txBody>
          <a:bodyPr wrap="square" rtlCol="0">
            <a:spAutoFit/>
          </a:bodyPr>
          <a:lstStyle/>
          <a:p>
            <a:r>
              <a:rPr lang="el-GR" b="1" dirty="0"/>
              <a:t>Πράσινη Παραγωγική Επένδυση </a:t>
            </a:r>
            <a:r>
              <a:rPr lang="el-GR" sz="1600" b="1" dirty="0" err="1"/>
              <a:t>ΜμΕ</a:t>
            </a:r>
            <a:r>
              <a:rPr lang="en-US" sz="1600" b="1" dirty="0"/>
              <a:t> </a:t>
            </a:r>
            <a:r>
              <a:rPr lang="el-GR" sz="1600" b="1" dirty="0"/>
              <a:t>                                                    </a:t>
            </a:r>
            <a:r>
              <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1407/2013/De minimis</a:t>
            </a:r>
          </a:p>
        </p:txBody>
      </p:sp>
      <p:sp>
        <p:nvSpPr>
          <p:cNvPr id="2" name="Θέση κειμένου 2">
            <a:extLst>
              <a:ext uri="{FF2B5EF4-FFF2-40B4-BE49-F238E27FC236}">
                <a16:creationId xmlns:a16="http://schemas.microsoft.com/office/drawing/2014/main" id="{D17E0043-50AF-E739-0284-47CD782D1B8D}"/>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32974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9589" y="586464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537206"/>
            <a:ext cx="8920469" cy="369332"/>
          </a:xfrm>
          <a:prstGeom prst="rect">
            <a:avLst/>
          </a:prstGeom>
          <a:solidFill>
            <a:schemeClr val="accent6"/>
          </a:solidFill>
        </p:spPr>
        <p:txBody>
          <a:bodyPr wrap="square" rtlCol="0">
            <a:spAutoFit/>
          </a:bodyPr>
          <a:lstStyle/>
          <a:p>
            <a:r>
              <a:rPr lang="el-GR" b="1" dirty="0"/>
              <a:t>Πράσινη Παραγωγική Επένδυση </a:t>
            </a:r>
            <a:r>
              <a:rPr lang="el-GR" sz="1600"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12" name="Εικόνα 11">
            <a:extLst>
              <a:ext uri="{FF2B5EF4-FFF2-40B4-BE49-F238E27FC236}">
                <a16:creationId xmlns:a16="http://schemas.microsoft.com/office/drawing/2014/main" id="{9F73CB4E-E0CD-7E45-D822-AA09CFD590E3}"/>
              </a:ext>
            </a:extLst>
          </p:cNvPr>
          <p:cNvPicPr>
            <a:picLocks noChangeAspect="1"/>
          </p:cNvPicPr>
          <p:nvPr/>
        </p:nvPicPr>
        <p:blipFill>
          <a:blip r:embed="rId8"/>
          <a:stretch>
            <a:fillRect/>
          </a:stretch>
        </p:blipFill>
        <p:spPr>
          <a:xfrm>
            <a:off x="859589" y="919924"/>
            <a:ext cx="8920469" cy="4977819"/>
          </a:xfrm>
          <a:prstGeom prst="rect">
            <a:avLst/>
          </a:prstGeom>
        </p:spPr>
      </p:pic>
    </p:spTree>
    <p:extLst>
      <p:ext uri="{BB962C8B-B14F-4D97-AF65-F5344CB8AC3E}">
        <p14:creationId xmlns:p14="http://schemas.microsoft.com/office/powerpoint/2010/main" val="198184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940650"/>
            <a:ext cx="8510446" cy="847428"/>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11" name="TextBox 10">
            <a:extLst>
              <a:ext uri="{FF2B5EF4-FFF2-40B4-BE49-F238E27FC236}">
                <a16:creationId xmlns:a16="http://schemas.microsoft.com/office/drawing/2014/main" id="{6E2E0427-DA3C-787F-E625-41DE93CAA214}"/>
              </a:ext>
            </a:extLst>
          </p:cNvPr>
          <p:cNvSpPr txBox="1"/>
          <p:nvPr/>
        </p:nvSpPr>
        <p:spPr>
          <a:xfrm>
            <a:off x="864413" y="4369234"/>
            <a:ext cx="4277966" cy="1578991"/>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342900" indent="-342900" algn="just">
              <a:buFont typeface="Arial" panose="020B0604020202020204" pitchFamily="34" charset="0"/>
              <a:buChar char="•"/>
            </a:pPr>
            <a:r>
              <a:rPr lang="el-GR" sz="1600" b="1" dirty="0"/>
              <a:t>Μια</a:t>
            </a:r>
            <a:r>
              <a:rPr lang="el-GR" sz="1600" dirty="0"/>
              <a:t> πλήρη κλεισμένη διαχειριστική χρήση</a:t>
            </a:r>
          </a:p>
          <a:p>
            <a:pPr marL="342900" indent="-34290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a:t>
            </a:r>
          </a:p>
          <a:p>
            <a:pPr marL="342900" indent="-342900" algn="just">
              <a:buFont typeface="Arial" panose="020B0604020202020204" pitchFamily="34" charset="0"/>
              <a:buChar char="•"/>
            </a:pPr>
            <a:r>
              <a:rPr lang="el-GR" sz="1600" b="1" dirty="0"/>
              <a:t>Τρεις</a:t>
            </a:r>
            <a:r>
              <a:rPr lang="el-GR" sz="1600" dirty="0"/>
              <a:t> τουλάχιστον ΕΜΕ εξαρτημένης εργασίας πλήρους ή μερικής απασχόλησης</a:t>
            </a:r>
          </a:p>
        </p:txBody>
      </p:sp>
      <p:sp>
        <p:nvSpPr>
          <p:cNvPr id="23" name="Rectangle 46">
            <a:extLst>
              <a:ext uri="{FF2B5EF4-FFF2-40B4-BE49-F238E27FC236}">
                <a16:creationId xmlns:a16="http://schemas.microsoft.com/office/drawing/2014/main" id="{8D3D04E2-277B-E386-44FE-94207008DC9E}"/>
              </a:ext>
            </a:extLst>
          </p:cNvPr>
          <p:cNvSpPr/>
          <p:nvPr/>
        </p:nvSpPr>
        <p:spPr>
          <a:xfrm>
            <a:off x="864413" y="1292736"/>
            <a:ext cx="4277966" cy="1323439"/>
          </a:xfrm>
          <a:prstGeom prst="rect">
            <a:avLst/>
          </a:prstGeom>
          <a:solidFill>
            <a:schemeClr val="bg1"/>
          </a:solidFill>
          <a:ln>
            <a:noFill/>
          </a:ln>
        </p:spPr>
        <p:txBody>
          <a:bodyPr wrap="square">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a:t>
            </a:r>
            <a:r>
              <a:rPr lang="el-GR" sz="1600" dirty="0">
                <a:solidFill>
                  <a:schemeClr val="tx1">
                    <a:lumMod val="75000"/>
                    <a:lumOff val="25000"/>
                  </a:schemeClr>
                </a:solidFill>
                <a:ea typeface="Sans Serif Collection" panose="020B0502040504020204" pitchFamily="34" charset="0"/>
                <a:cs typeface="Sans Serif Collection" panose="020B0502040504020204" pitchFamily="34" charset="0"/>
              </a:rPr>
              <a:t>: από 200.001€ έως και το διπλάσιο του υψηλότερου κύκλου εργασιών που επετεύχθη σε μία από τις τρεις προηγούμενες διαχειριστικές περιόδους με ανώτατο όριο το ποσό του 1.000.000€.</a:t>
            </a:r>
            <a:endParaRPr lang="en-US" sz="1600"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4" name="TextBox 23">
            <a:extLst>
              <a:ext uri="{FF2B5EF4-FFF2-40B4-BE49-F238E27FC236}">
                <a16:creationId xmlns:a16="http://schemas.microsoft.com/office/drawing/2014/main" id="{8E4CD2AB-6C7E-F374-97B6-A5D97B768DBB}"/>
              </a:ext>
            </a:extLst>
          </p:cNvPr>
          <p:cNvSpPr txBox="1"/>
          <p:nvPr/>
        </p:nvSpPr>
        <p:spPr>
          <a:xfrm>
            <a:off x="864413" y="2741136"/>
            <a:ext cx="4277966" cy="584775"/>
          </a:xfrm>
          <a:prstGeom prst="rect">
            <a:avLst/>
          </a:prstGeom>
          <a:solidFill>
            <a:schemeClr val="bg1"/>
          </a:solidFill>
        </p:spPr>
        <p:txBody>
          <a:bodyPr wrap="square">
            <a:spAutoFit/>
          </a:bodyPr>
          <a:lstStyle/>
          <a:p>
            <a:pPr algn="just"/>
            <a:r>
              <a:rPr lang="el-GR" sz="1600" b="1" dirty="0"/>
              <a:t>Μέγιστη διάρκεια υλοποίησης</a:t>
            </a:r>
            <a:r>
              <a:rPr lang="el-GR" sz="1600" dirty="0"/>
              <a:t>: 24 μήνες από την ημερομηνία έκδοσης της Απόφασης Ένταξης</a:t>
            </a:r>
          </a:p>
        </p:txBody>
      </p:sp>
      <p:sp>
        <p:nvSpPr>
          <p:cNvPr id="25" name="TextBox 24">
            <a:extLst>
              <a:ext uri="{FF2B5EF4-FFF2-40B4-BE49-F238E27FC236}">
                <a16:creationId xmlns:a16="http://schemas.microsoft.com/office/drawing/2014/main" id="{8A13ADC1-D2DE-D705-705B-51A120B6DEAE}"/>
              </a:ext>
            </a:extLst>
          </p:cNvPr>
          <p:cNvSpPr txBox="1"/>
          <p:nvPr/>
        </p:nvSpPr>
        <p:spPr>
          <a:xfrm>
            <a:off x="864413" y="3436647"/>
            <a:ext cx="4277966" cy="847427"/>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από 25% έως </a:t>
            </a:r>
            <a:r>
              <a:rPr lang="el-GR" sz="1600" dirty="0">
                <a:solidFill>
                  <a:schemeClr val="accent6">
                    <a:lumMod val="50000"/>
                  </a:schemeClr>
                </a:solidFill>
                <a:effectLst>
                  <a:outerShdw blurRad="38100" dist="38100" dir="2700000" algn="tl">
                    <a:srgbClr val="000000">
                      <a:alpha val="43137"/>
                    </a:srgbClr>
                  </a:outerShdw>
                </a:effectLst>
              </a:rPr>
              <a:t>45%</a:t>
            </a:r>
            <a:r>
              <a:rPr lang="el-GR" sz="1600" dirty="0"/>
              <a:t> </a:t>
            </a:r>
            <a:br>
              <a:rPr lang="el-GR" sz="1600" dirty="0"/>
            </a:br>
            <a:r>
              <a:rPr lang="el-GR" sz="1600" dirty="0">
                <a:solidFill>
                  <a:schemeClr val="accent6">
                    <a:lumMod val="50000"/>
                  </a:schemeClr>
                </a:solidFill>
                <a:effectLst>
                  <a:outerShdw blurRad="38100" dist="38100" dir="2700000" algn="tl">
                    <a:srgbClr val="000000">
                      <a:alpha val="43137"/>
                    </a:srgbClr>
                  </a:outerShdw>
                </a:effectLst>
              </a:rPr>
              <a:t>(ή 40%+ 10% με </a:t>
            </a:r>
            <a:r>
              <a:rPr lang="en-US" sz="1600" dirty="0">
                <a:solidFill>
                  <a:schemeClr val="accent6">
                    <a:lumMod val="50000"/>
                  </a:schemeClr>
                </a:solidFill>
                <a:effectLst>
                  <a:outerShdw blurRad="38100" dist="38100" dir="2700000" algn="tl">
                    <a:srgbClr val="000000">
                      <a:alpha val="43137"/>
                    </a:srgbClr>
                  </a:outerShdw>
                </a:effectLst>
              </a:rPr>
              <a:t>De minimis</a:t>
            </a:r>
            <a:r>
              <a:rPr lang="el-GR" sz="1600" dirty="0">
                <a:solidFill>
                  <a:schemeClr val="accent6">
                    <a:lumMod val="50000"/>
                  </a:schemeClr>
                </a:solidFill>
                <a:effectLst>
                  <a:outerShdw blurRad="38100" dist="38100" dir="2700000" algn="tl">
                    <a:srgbClr val="000000">
                      <a:alpha val="43137"/>
                    </a:srgbClr>
                  </a:outerShdw>
                </a:effectLst>
              </a:rPr>
              <a:t>) </a:t>
            </a:r>
            <a:r>
              <a:rPr lang="el-GR" sz="1600" dirty="0"/>
              <a:t>με την υλοποίηση δαπανών «Πράσινης Μετάβασης</a:t>
            </a:r>
            <a:r>
              <a:rPr lang="en-US" sz="1600" dirty="0"/>
              <a:t> GREEN</a:t>
            </a:r>
            <a:r>
              <a:rPr lang="el-GR" sz="1600" dirty="0"/>
              <a:t>».</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413" y="762100"/>
            <a:ext cx="8510445" cy="369332"/>
          </a:xfrm>
          <a:prstGeom prst="rect">
            <a:avLst/>
          </a:prstGeom>
          <a:solidFill>
            <a:schemeClr val="accent6"/>
          </a:solidFill>
        </p:spPr>
        <p:txBody>
          <a:bodyPr wrap="square" rtlCol="0">
            <a:spAutoFit/>
          </a:bodyPr>
          <a:lstStyle/>
          <a:p>
            <a:r>
              <a:rPr lang="el-GR" b="1" dirty="0"/>
              <a:t>Πράσινος Μετασχηματισμός </a:t>
            </a:r>
            <a:r>
              <a:rPr lang="el-GR" b="1" dirty="0" err="1"/>
              <a:t>ΜμΕ</a:t>
            </a:r>
            <a:r>
              <a:rPr lang="el-GR" b="1" dirty="0"/>
              <a:t>                          </a:t>
            </a:r>
            <a:r>
              <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1407/2013/De minimis</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ή 651/2014/ΓΚΑΚ </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93A6B23D-98C5-89AC-A2BE-328886292F1F}"/>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35936C79-8966-D204-36C7-C6889F047FAD}"/>
              </a:ext>
            </a:extLst>
          </p:cNvPr>
          <p:cNvSpPr txBox="1"/>
          <p:nvPr/>
        </p:nvSpPr>
        <p:spPr>
          <a:xfrm>
            <a:off x="5437319" y="1291742"/>
            <a:ext cx="3937539" cy="3785652"/>
          </a:xfrm>
          <a:prstGeom prst="rect">
            <a:avLst/>
          </a:prstGeom>
          <a:solidFill>
            <a:schemeClr val="bg1"/>
          </a:solidFill>
        </p:spPr>
        <p:txBody>
          <a:bodyPr wrap="square" rtlCol="0">
            <a:spAutoFit/>
          </a:bodyPr>
          <a:lstStyle/>
          <a:p>
            <a:r>
              <a:rPr lang="el-GR" sz="1600" b="1" dirty="0"/>
              <a:t>Επιλέξιμες Δαπάνες</a:t>
            </a:r>
            <a:endParaRPr lang="en-US" sz="1600" b="1" dirty="0"/>
          </a:p>
          <a:p>
            <a:pPr marL="342900" indent="-342900">
              <a:buFont typeface="+mj-lt"/>
              <a:buAutoNum type="arabicPeriod"/>
            </a:pPr>
            <a:r>
              <a:rPr lang="el-GR" sz="1600" dirty="0"/>
              <a:t>Κτίρια</a:t>
            </a:r>
          </a:p>
          <a:p>
            <a:pPr marL="342900" indent="-342900">
              <a:buFont typeface="+mj-lt"/>
              <a:buAutoNum type="arabicPeriod"/>
            </a:pPr>
            <a:r>
              <a:rPr lang="el-GR" sz="1600" dirty="0"/>
              <a:t>Εξοπλισμός (Δαπάνες </a:t>
            </a:r>
            <a:r>
              <a:rPr lang="en-US" sz="1600" dirty="0"/>
              <a:t>Green)</a:t>
            </a:r>
            <a:endParaRPr lang="el-GR" sz="1600" dirty="0"/>
          </a:p>
          <a:p>
            <a:pPr marL="342900" indent="-342900">
              <a:buFont typeface="+mj-lt"/>
              <a:buAutoNum type="arabicPeriod"/>
            </a:pPr>
            <a:r>
              <a:rPr lang="el-GR" sz="1600" dirty="0"/>
              <a:t>Ηλεκτρικά Μεταφορικά Μέσα</a:t>
            </a:r>
          </a:p>
          <a:p>
            <a:pPr marL="342900" indent="-342900">
              <a:buFont typeface="+mj-lt"/>
              <a:buAutoNum type="arabicPeriod"/>
            </a:pPr>
            <a:r>
              <a:rPr lang="el-GR" sz="1600" dirty="0"/>
              <a:t>Υπηρεσίες </a:t>
            </a:r>
          </a:p>
          <a:p>
            <a:r>
              <a:rPr lang="el-GR" sz="1600" dirty="0"/>
              <a:t>  • Πιστοποίηση και συμμόρφωση προϊόντων</a:t>
            </a:r>
          </a:p>
          <a:p>
            <a:r>
              <a:rPr lang="el-GR" sz="1600" dirty="0"/>
              <a:t>  • Πιστοποίηση υπηρεσιών &amp; διαδικασιών </a:t>
            </a:r>
          </a:p>
          <a:p>
            <a:pPr marL="266700" indent="-266700"/>
            <a:r>
              <a:rPr lang="el-GR" sz="1600" dirty="0"/>
              <a:t>  • </a:t>
            </a:r>
            <a:r>
              <a:rPr lang="el-GR" sz="1600" dirty="0">
                <a:solidFill>
                  <a:schemeClr val="accent6">
                    <a:lumMod val="50000"/>
                  </a:schemeClr>
                </a:solidFill>
                <a:effectLst>
                  <a:outerShdw blurRad="38100" dist="38100" dir="2700000" algn="tl">
                    <a:srgbClr val="000000">
                      <a:alpha val="43137"/>
                    </a:srgbClr>
                  </a:outerShdw>
                </a:effectLst>
              </a:rPr>
              <a:t>Υπηρεσίες Σχεδιασμού Συσκευασίας – </a:t>
            </a:r>
            <a:r>
              <a:rPr lang="en-US" sz="1600" dirty="0">
                <a:solidFill>
                  <a:schemeClr val="accent6">
                    <a:lumMod val="50000"/>
                  </a:schemeClr>
                </a:solidFill>
                <a:effectLst>
                  <a:outerShdw blurRad="38100" dist="38100" dir="2700000" algn="tl">
                    <a:srgbClr val="000000">
                      <a:alpha val="43137"/>
                    </a:srgbClr>
                  </a:outerShdw>
                </a:effectLst>
              </a:rPr>
              <a:t>          </a:t>
            </a:r>
            <a:r>
              <a:rPr lang="el-GR" sz="1600" dirty="0">
                <a:solidFill>
                  <a:schemeClr val="accent6">
                    <a:lumMod val="50000"/>
                  </a:schemeClr>
                </a:solidFill>
                <a:effectLst>
                  <a:outerShdw blurRad="38100" dist="38100" dir="2700000" algn="tl">
                    <a:srgbClr val="000000">
                      <a:alpha val="43137"/>
                    </a:srgbClr>
                  </a:outerShdw>
                </a:effectLst>
              </a:rPr>
              <a:t>      Ετικέτας - </a:t>
            </a:r>
            <a:r>
              <a:rPr lang="en-US" sz="1600" dirty="0">
                <a:solidFill>
                  <a:schemeClr val="accent6">
                    <a:lumMod val="50000"/>
                  </a:schemeClr>
                </a:solidFill>
                <a:effectLst>
                  <a:outerShdw blurRad="38100" dist="38100" dir="2700000" algn="tl">
                    <a:srgbClr val="000000">
                      <a:alpha val="43137"/>
                    </a:srgbClr>
                  </a:outerShdw>
                </a:effectLst>
              </a:rPr>
              <a:t>Branding</a:t>
            </a:r>
            <a:endParaRPr lang="el-GR" sz="1600" dirty="0">
              <a:solidFill>
                <a:schemeClr val="accent6">
                  <a:lumMod val="50000"/>
                </a:schemeClr>
              </a:solidFill>
              <a:effectLst>
                <a:outerShdw blurRad="38100" dist="38100" dir="2700000" algn="tl">
                  <a:srgbClr val="000000">
                    <a:alpha val="43137"/>
                  </a:srgbClr>
                </a:outerShdw>
              </a:effectLst>
            </a:endParaRPr>
          </a:p>
          <a:p>
            <a:pPr algn="just"/>
            <a:r>
              <a:rPr lang="el-GR" sz="1600" dirty="0">
                <a:solidFill>
                  <a:schemeClr val="accent6">
                    <a:lumMod val="50000"/>
                  </a:schemeClr>
                </a:solidFill>
                <a:effectLst>
                  <a:outerShdw blurRad="38100" dist="38100" dir="2700000" algn="tl">
                    <a:srgbClr val="000000">
                      <a:alpha val="43137"/>
                    </a:srgbClr>
                  </a:outerShdw>
                </a:effectLst>
              </a:rPr>
              <a:t>5. Προβολή και Εξωστρέφεια</a:t>
            </a:r>
            <a:r>
              <a:rPr lang="el-GR" sz="1600" dirty="0">
                <a:effectLst>
                  <a:outerShdw blurRad="38100" dist="38100" dir="2700000" algn="tl">
                    <a:srgbClr val="000000">
                      <a:alpha val="43137"/>
                    </a:srgbClr>
                  </a:outerShdw>
                </a:effectLst>
              </a:rPr>
              <a:t> *</a:t>
            </a:r>
            <a:r>
              <a:rPr lang="el-GR" sz="1600" i="1" dirty="0"/>
              <a:t>Δαπάνες συμμετοχής ως εκθέτης σε εμπορική έκθεση για μίσθωση, εγκατάσταση και διαχείριση περιπτέρου.</a:t>
            </a:r>
          </a:p>
          <a:p>
            <a:r>
              <a:rPr lang="el-GR" sz="1600" dirty="0"/>
              <a:t>6. Πνευματική ιδιοκτησία – Ευρεσιτεχνίες </a:t>
            </a:r>
          </a:p>
          <a:p>
            <a:r>
              <a:rPr lang="el-GR" sz="1600" dirty="0"/>
              <a:t>7. Μισθολογικό κόστος νέων εργαζομένων</a:t>
            </a:r>
            <a:endParaRPr lang="el-GR" sz="1200" dirty="0"/>
          </a:p>
        </p:txBody>
      </p:sp>
    </p:spTree>
    <p:extLst>
      <p:ext uri="{BB962C8B-B14F-4D97-AF65-F5344CB8AC3E}">
        <p14:creationId xmlns:p14="http://schemas.microsoft.com/office/powerpoint/2010/main" val="142598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9589" y="586464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537206"/>
            <a:ext cx="8920469" cy="369332"/>
          </a:xfrm>
          <a:prstGeom prst="rect">
            <a:avLst/>
          </a:prstGeom>
          <a:solidFill>
            <a:schemeClr val="accent6"/>
          </a:solidFill>
        </p:spPr>
        <p:txBody>
          <a:bodyPr wrap="square" rtlCol="0">
            <a:spAutoFit/>
          </a:bodyPr>
          <a:lstStyle/>
          <a:p>
            <a:r>
              <a:rPr lang="el-GR" b="1" dirty="0"/>
              <a:t>Πράσινος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3" name="Εικόνα 2">
            <a:extLst>
              <a:ext uri="{FF2B5EF4-FFF2-40B4-BE49-F238E27FC236}">
                <a16:creationId xmlns:a16="http://schemas.microsoft.com/office/drawing/2014/main" id="{9D6274F9-E5DA-4152-13C1-A761830DDA79}"/>
              </a:ext>
            </a:extLst>
          </p:cNvPr>
          <p:cNvPicPr>
            <a:picLocks noChangeAspect="1"/>
          </p:cNvPicPr>
          <p:nvPr/>
        </p:nvPicPr>
        <p:blipFill>
          <a:blip r:embed="rId8"/>
          <a:stretch>
            <a:fillRect/>
          </a:stretch>
        </p:blipFill>
        <p:spPr>
          <a:xfrm>
            <a:off x="295276" y="956586"/>
            <a:ext cx="9489710" cy="4941157"/>
          </a:xfrm>
          <a:prstGeom prst="rect">
            <a:avLst/>
          </a:prstGeom>
        </p:spPr>
      </p:pic>
    </p:spTree>
    <p:extLst>
      <p:ext uri="{BB962C8B-B14F-4D97-AF65-F5344CB8AC3E}">
        <p14:creationId xmlns:p14="http://schemas.microsoft.com/office/powerpoint/2010/main" val="2389487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18</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3" name="Rectangle 46">
            <a:extLst>
              <a:ext uri="{FF2B5EF4-FFF2-40B4-BE49-F238E27FC236}">
                <a16:creationId xmlns:a16="http://schemas.microsoft.com/office/drawing/2014/main" id="{8D3D04E2-277B-E386-44FE-94207008DC9E}"/>
              </a:ext>
            </a:extLst>
          </p:cNvPr>
          <p:cNvSpPr/>
          <p:nvPr/>
        </p:nvSpPr>
        <p:spPr>
          <a:xfrm>
            <a:off x="864413" y="2180565"/>
            <a:ext cx="4487515" cy="1077218"/>
          </a:xfrm>
          <a:prstGeom prst="rect">
            <a:avLst/>
          </a:prstGeom>
          <a:solidFill>
            <a:schemeClr val="bg1"/>
          </a:solidFill>
          <a:ln>
            <a:noFill/>
          </a:ln>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Προϋπολογισμός ανά επενδυτικό έργο</a:t>
            </a:r>
          </a:p>
          <a:p>
            <a:pPr marL="285750" indent="-285750" algn="just">
              <a:buFont typeface="Arial" panose="020B0604020202020204" pitchFamily="34" charset="0"/>
              <a:buChar char="•"/>
            </a:pPr>
            <a:r>
              <a:rPr lang="el-GR" sz="1600" dirty="0"/>
              <a:t>Κλάδος Εμπορίου και Υπηρεσιών: έως 100.000€ </a:t>
            </a:r>
          </a:p>
          <a:p>
            <a:pPr marL="285750" indent="-285750" algn="just">
              <a:buFont typeface="Arial" panose="020B0604020202020204" pitchFamily="34" charset="0"/>
              <a:buChar char="•"/>
            </a:pPr>
            <a:r>
              <a:rPr lang="el-GR" sz="1600" dirty="0"/>
              <a:t>Κλάδος Τουρισμού: από 50.000€ έως και 500.000€</a:t>
            </a:r>
            <a:endParaRPr lang="el-GR" sz="1600" dirty="0">
              <a:latin typeface="+mj-lt"/>
              <a:ea typeface="Sans Serif Collection" panose="020B0502040504020204" pitchFamily="34" charset="0"/>
              <a:cs typeface="Sans Serif Collection" panose="020B0502040504020204" pitchFamily="34" charset="0"/>
            </a:endParaRPr>
          </a:p>
        </p:txBody>
      </p:sp>
      <p:sp>
        <p:nvSpPr>
          <p:cNvPr id="24" name="TextBox 23">
            <a:extLst>
              <a:ext uri="{FF2B5EF4-FFF2-40B4-BE49-F238E27FC236}">
                <a16:creationId xmlns:a16="http://schemas.microsoft.com/office/drawing/2014/main" id="{8E4CD2AB-6C7E-F374-97B6-A5D97B768DBB}"/>
              </a:ext>
            </a:extLst>
          </p:cNvPr>
          <p:cNvSpPr txBox="1"/>
          <p:nvPr/>
        </p:nvSpPr>
        <p:spPr>
          <a:xfrm>
            <a:off x="855745" y="3428341"/>
            <a:ext cx="4487514" cy="584775"/>
          </a:xfrm>
          <a:prstGeom prst="rect">
            <a:avLst/>
          </a:prstGeom>
          <a:solidFill>
            <a:schemeClr val="bg1"/>
          </a:solidFill>
        </p:spPr>
        <p:txBody>
          <a:bodyPr wrap="square">
            <a:spAutoFit/>
          </a:bodyPr>
          <a:lstStyle/>
          <a:p>
            <a:pPr algn="just"/>
            <a:r>
              <a:rPr lang="el-GR" sz="1600" b="1" dirty="0"/>
              <a:t>Μέγιστη διάρκεια υλοποίησης</a:t>
            </a:r>
            <a:r>
              <a:rPr lang="el-GR" sz="1600" dirty="0"/>
              <a:t>: 18 μήνες από την ημερομηνία έκδοσης της Απόφασης Ένταξης</a:t>
            </a:r>
          </a:p>
        </p:txBody>
      </p:sp>
      <p:sp>
        <p:nvSpPr>
          <p:cNvPr id="25" name="TextBox 24">
            <a:extLst>
              <a:ext uri="{FF2B5EF4-FFF2-40B4-BE49-F238E27FC236}">
                <a16:creationId xmlns:a16="http://schemas.microsoft.com/office/drawing/2014/main" id="{8A13ADC1-D2DE-D705-705B-51A120B6DEAE}"/>
              </a:ext>
            </a:extLst>
          </p:cNvPr>
          <p:cNvSpPr txBox="1"/>
          <p:nvPr/>
        </p:nvSpPr>
        <p:spPr>
          <a:xfrm>
            <a:off x="855745" y="4212906"/>
            <a:ext cx="4487514" cy="832974"/>
          </a:xfrm>
          <a:prstGeom prst="rect">
            <a:avLst/>
          </a:prstGeom>
          <a:solidFill>
            <a:schemeClr val="bg1"/>
          </a:solidFill>
        </p:spPr>
        <p:txBody>
          <a:bodyPr wrap="square" rtlCol="0">
            <a:spAutoFit/>
          </a:bodyPr>
          <a:lstStyle/>
          <a:p>
            <a:pPr algn="just"/>
            <a:r>
              <a:rPr lang="el-GR" sz="1600" b="1" dirty="0"/>
              <a:t>Δημόσια επιχορήγηση</a:t>
            </a:r>
            <a:r>
              <a:rPr lang="el-GR" sz="1600" dirty="0"/>
              <a:t>: έως 40% για μεσαίες επιχειρήσεις και έως 50% για μικρές και πολύ μικρές επιχειρήσεις</a:t>
            </a:r>
          </a:p>
        </p:txBody>
      </p:sp>
      <p:sp>
        <p:nvSpPr>
          <p:cNvPr id="29" name="TextBox 28">
            <a:extLst>
              <a:ext uri="{FF2B5EF4-FFF2-40B4-BE49-F238E27FC236}">
                <a16:creationId xmlns:a16="http://schemas.microsoft.com/office/drawing/2014/main" id="{181671C1-8179-1910-7D8E-95CF60090149}"/>
              </a:ext>
            </a:extLst>
          </p:cNvPr>
          <p:cNvSpPr txBox="1"/>
          <p:nvPr/>
        </p:nvSpPr>
        <p:spPr>
          <a:xfrm>
            <a:off x="5754129" y="2327662"/>
            <a:ext cx="3620730" cy="3002745"/>
          </a:xfrm>
          <a:prstGeom prst="rect">
            <a:avLst/>
          </a:prstGeom>
          <a:solidFill>
            <a:schemeClr val="bg1"/>
          </a:solidFill>
        </p:spPr>
        <p:txBody>
          <a:bodyPr wrap="square" rtlCol="0">
            <a:spAutoFit/>
          </a:bodyPr>
          <a:lstStyle/>
          <a:p>
            <a:pPr>
              <a:lnSpc>
                <a:spcPct val="150000"/>
              </a:lnSpc>
            </a:pPr>
            <a:r>
              <a:rPr lang="el-GR" sz="1600" b="1" dirty="0"/>
              <a:t>Επιλέξιμες Δαπάνες</a:t>
            </a:r>
          </a:p>
          <a:p>
            <a:pPr marL="342900" indent="-342900" algn="just">
              <a:lnSpc>
                <a:spcPct val="150000"/>
              </a:lnSpc>
              <a:buFont typeface="+mj-lt"/>
              <a:buAutoNum type="arabicPeriod"/>
            </a:pPr>
            <a:r>
              <a:rPr lang="el-GR" sz="1600" dirty="0"/>
              <a:t>Εργασίες</a:t>
            </a:r>
          </a:p>
          <a:p>
            <a:pPr marL="342900" indent="-342900" algn="just">
              <a:lnSpc>
                <a:spcPct val="150000"/>
              </a:lnSpc>
              <a:buFont typeface="+mj-lt"/>
              <a:buAutoNum type="arabicPeriod"/>
            </a:pPr>
            <a:r>
              <a:rPr lang="el-GR" sz="1600" dirty="0"/>
              <a:t>Εξοπλισμός</a:t>
            </a:r>
          </a:p>
          <a:p>
            <a:pPr marL="342900" indent="-342900" algn="just">
              <a:lnSpc>
                <a:spcPct val="150000"/>
              </a:lnSpc>
              <a:buFont typeface="+mj-lt"/>
              <a:buAutoNum type="arabicPeriod"/>
            </a:pPr>
            <a:r>
              <a:rPr lang="el-GR" sz="1600" dirty="0"/>
              <a:t>Υπηρεσίες</a:t>
            </a:r>
          </a:p>
          <a:p>
            <a:pPr marL="342900" indent="-342900" algn="just">
              <a:lnSpc>
                <a:spcPct val="150000"/>
              </a:lnSpc>
              <a:buFont typeface="+mj-lt"/>
              <a:buAutoNum type="arabicPeriod"/>
            </a:pPr>
            <a:r>
              <a:rPr lang="el-GR" sz="1600" dirty="0"/>
              <a:t>Ανάπτυξη και Πιστοποίηση συστήματος ενεργειακής διαχείρισης σύμφωνα με το πρότυπο ISO 50001</a:t>
            </a:r>
          </a:p>
          <a:p>
            <a:pPr>
              <a:lnSpc>
                <a:spcPct val="150000"/>
              </a:lnSpc>
            </a:pPr>
            <a:endParaRPr lang="en-US" sz="1600" b="1" dirty="0"/>
          </a:p>
        </p:txBody>
      </p:sp>
      <p:sp>
        <p:nvSpPr>
          <p:cNvPr id="30" name="TextBox 29">
            <a:extLst>
              <a:ext uri="{FF2B5EF4-FFF2-40B4-BE49-F238E27FC236}">
                <a16:creationId xmlns:a16="http://schemas.microsoft.com/office/drawing/2014/main" id="{B4331BCB-1449-A4B6-D55B-BFC38300D760}"/>
              </a:ext>
            </a:extLst>
          </p:cNvPr>
          <p:cNvSpPr txBox="1"/>
          <p:nvPr/>
        </p:nvSpPr>
        <p:spPr>
          <a:xfrm>
            <a:off x="873184" y="5244949"/>
            <a:ext cx="4478743" cy="584775"/>
          </a:xfrm>
          <a:prstGeom prst="rect">
            <a:avLst/>
          </a:prstGeom>
          <a:solidFill>
            <a:schemeClr val="bg1"/>
          </a:solidFill>
        </p:spPr>
        <p:txBody>
          <a:bodyPr wrap="square" rtlCol="0">
            <a:spAutoFit/>
          </a:bodyPr>
          <a:lstStyle/>
          <a:p>
            <a:r>
              <a:rPr lang="el-GR" sz="1600" b="1" dirty="0"/>
              <a:t>Επιλεξιμότητα δαπανών</a:t>
            </a:r>
            <a:r>
              <a:rPr lang="el-GR" sz="1600" dirty="0"/>
              <a:t>: ημερομηνία υποβολής αίτησης χρηματοδότησης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55745" y="612490"/>
            <a:ext cx="8510445" cy="615553"/>
          </a:xfrm>
          <a:prstGeom prst="rect">
            <a:avLst/>
          </a:prstGeom>
          <a:solidFill>
            <a:schemeClr val="accent6"/>
          </a:solidFill>
        </p:spPr>
        <p:txBody>
          <a:bodyPr wrap="square" rtlCol="0">
            <a:spAutoFit/>
          </a:bodyPr>
          <a:lstStyle/>
          <a:p>
            <a:r>
              <a:rPr lang="el-GR" b="1" dirty="0"/>
              <a:t>Εξοικονομώ – Επιχειρώ για Επιχειρήσεις </a:t>
            </a:r>
            <a:r>
              <a:rPr lang="el-GR" i="1" dirty="0">
                <a:solidFill>
                  <a:schemeClr val="accent3">
                    <a:lumMod val="75000"/>
                  </a:schemeClr>
                </a:solidFill>
              </a:rPr>
              <a:t>*Αναμένεται</a:t>
            </a:r>
            <a:r>
              <a:rPr lang="el-GR" b="1" dirty="0">
                <a:solidFill>
                  <a:schemeClr val="accent3">
                    <a:lumMod val="75000"/>
                  </a:schemeClr>
                </a:solidFill>
              </a:rPr>
              <a:t> </a:t>
            </a:r>
            <a:r>
              <a:rPr lang="el-GR" b="1" dirty="0"/>
              <a:t>               </a:t>
            </a:r>
            <a:r>
              <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1407/2013/De minimis</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ή </a:t>
            </a:r>
          </a:p>
          <a:p>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651/2014/ΓΚΑΚ </a:t>
            </a:r>
            <a:endParaRPr lang="el-GR" b="1" dirty="0"/>
          </a:p>
        </p:txBody>
      </p:sp>
      <p:sp>
        <p:nvSpPr>
          <p:cNvPr id="19" name="TextBox 18">
            <a:extLst>
              <a:ext uri="{FF2B5EF4-FFF2-40B4-BE49-F238E27FC236}">
                <a16:creationId xmlns:a16="http://schemas.microsoft.com/office/drawing/2014/main" id="{878AFFDA-B08E-B18E-23DA-A248DE32BC90}"/>
              </a:ext>
            </a:extLst>
          </p:cNvPr>
          <p:cNvSpPr txBox="1"/>
          <p:nvPr/>
        </p:nvSpPr>
        <p:spPr>
          <a:xfrm>
            <a:off x="864413" y="1191198"/>
            <a:ext cx="8510444" cy="830997"/>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δραστηριοποιούνται στους κλάδους:</a:t>
            </a:r>
          </a:p>
          <a:p>
            <a:pPr marL="285750" indent="-285750" algn="just">
              <a:buFont typeface="Arial" panose="020B0604020202020204" pitchFamily="34" charset="0"/>
              <a:buChar char="•"/>
            </a:pPr>
            <a:r>
              <a:rPr lang="el-GR" sz="1600" dirty="0"/>
              <a:t>Εμπόριο και Υπηρεσίες</a:t>
            </a:r>
          </a:p>
          <a:p>
            <a:pPr marL="285750" indent="-285750" algn="just">
              <a:buFont typeface="Arial" panose="020B0604020202020204" pitchFamily="34" charset="0"/>
              <a:buChar char="•"/>
            </a:pPr>
            <a:r>
              <a:rPr lang="el-GR" sz="1600" dirty="0"/>
              <a:t>Τουρισμός</a:t>
            </a:r>
          </a:p>
        </p:txBody>
      </p:sp>
      <p:sp>
        <p:nvSpPr>
          <p:cNvPr id="2" name="Θέση κειμένου 2">
            <a:extLst>
              <a:ext uri="{FF2B5EF4-FFF2-40B4-BE49-F238E27FC236}">
                <a16:creationId xmlns:a16="http://schemas.microsoft.com/office/drawing/2014/main" id="{E2B5C61D-D0FB-D7AD-30A0-5B0A62EF288B}"/>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70460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19</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55745" y="612490"/>
            <a:ext cx="8510445" cy="369332"/>
          </a:xfrm>
          <a:prstGeom prst="rect">
            <a:avLst/>
          </a:prstGeom>
          <a:solidFill>
            <a:schemeClr val="accent6"/>
          </a:solidFill>
        </p:spPr>
        <p:txBody>
          <a:bodyPr wrap="square" rtlCol="0">
            <a:spAutoFit/>
          </a:bodyPr>
          <a:lstStyle/>
          <a:p>
            <a:endParaRPr lang="el-GR" b="1" dirty="0"/>
          </a:p>
        </p:txBody>
      </p:sp>
      <p:sp>
        <p:nvSpPr>
          <p:cNvPr id="2" name="Θέση κειμένου 2">
            <a:extLst>
              <a:ext uri="{FF2B5EF4-FFF2-40B4-BE49-F238E27FC236}">
                <a16:creationId xmlns:a16="http://schemas.microsoft.com/office/drawing/2014/main" id="{E2B5C61D-D0FB-D7AD-30A0-5B0A62EF288B}"/>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FB4996E6-1EA2-689A-8547-E0EABA6E4F4F}"/>
              </a:ext>
            </a:extLst>
          </p:cNvPr>
          <p:cNvSpPr txBox="1"/>
          <p:nvPr/>
        </p:nvSpPr>
        <p:spPr>
          <a:xfrm>
            <a:off x="855745" y="599104"/>
            <a:ext cx="8316535" cy="338554"/>
          </a:xfrm>
          <a:prstGeom prst="rect">
            <a:avLst/>
          </a:prstGeom>
          <a:noFill/>
        </p:spPr>
        <p:txBody>
          <a:bodyPr wrap="square" rtlCol="0">
            <a:spAutoFit/>
          </a:bodyPr>
          <a:lstStyle/>
          <a:p>
            <a:r>
              <a:rPr lang="el-GR" sz="1600" b="1" dirty="0"/>
              <a:t>Προγραμματισμός Προσκλήσεων Υποβολής Προτάσεων εντός του </a:t>
            </a:r>
            <a:r>
              <a:rPr lang="el-GR" sz="1600" b="1"/>
              <a:t>τρέχοντος τριμήνου</a:t>
            </a:r>
            <a:endParaRPr lang="el-GR" sz="1600" b="1" dirty="0"/>
          </a:p>
        </p:txBody>
      </p:sp>
      <p:sp>
        <p:nvSpPr>
          <p:cNvPr id="13" name="TextBox 12">
            <a:extLst>
              <a:ext uri="{FF2B5EF4-FFF2-40B4-BE49-F238E27FC236}">
                <a16:creationId xmlns:a16="http://schemas.microsoft.com/office/drawing/2014/main" id="{C6ABA1CE-A88D-B513-3472-4AB3CDB8AC77}"/>
              </a:ext>
            </a:extLst>
          </p:cNvPr>
          <p:cNvSpPr txBox="1"/>
          <p:nvPr/>
        </p:nvSpPr>
        <p:spPr>
          <a:xfrm>
            <a:off x="855745" y="5466460"/>
            <a:ext cx="8510445" cy="307777"/>
          </a:xfrm>
          <a:prstGeom prst="rect">
            <a:avLst/>
          </a:prstGeom>
          <a:noFill/>
        </p:spPr>
        <p:txBody>
          <a:bodyPr wrap="square" rtlCol="0">
            <a:spAutoFit/>
          </a:bodyPr>
          <a:lstStyle/>
          <a:p>
            <a:r>
              <a:rPr lang="el-GR" sz="1400" b="1" dirty="0"/>
              <a:t>Πηγή: </a:t>
            </a:r>
            <a:r>
              <a:rPr lang="en-US" sz="1400" b="1" dirty="0"/>
              <a:t>https://21-27.antagonistikotita.gr/programmatismos-epikeimenon-proskliseon/</a:t>
            </a:r>
            <a:endParaRPr lang="el-GR" sz="1400" b="1" dirty="0"/>
          </a:p>
        </p:txBody>
      </p:sp>
      <p:graphicFrame>
        <p:nvGraphicFramePr>
          <p:cNvPr id="3" name="Πίνακας 3">
            <a:extLst>
              <a:ext uri="{FF2B5EF4-FFF2-40B4-BE49-F238E27FC236}">
                <a16:creationId xmlns:a16="http://schemas.microsoft.com/office/drawing/2014/main" id="{90868FEF-4615-8CAD-F030-DC1177F6D45A}"/>
              </a:ext>
            </a:extLst>
          </p:cNvPr>
          <p:cNvGraphicFramePr>
            <a:graphicFrameLocks noGrp="1"/>
          </p:cNvGraphicFramePr>
          <p:nvPr>
            <p:extLst>
              <p:ext uri="{D42A27DB-BD31-4B8C-83A1-F6EECF244321}">
                <p14:modId xmlns:p14="http://schemas.microsoft.com/office/powerpoint/2010/main" val="758866585"/>
              </p:ext>
            </p:extLst>
          </p:nvPr>
        </p:nvGraphicFramePr>
        <p:xfrm>
          <a:off x="622617" y="1081962"/>
          <a:ext cx="8976700" cy="4193387"/>
        </p:xfrm>
        <a:graphic>
          <a:graphicData uri="http://schemas.openxmlformats.org/drawingml/2006/table">
            <a:tbl>
              <a:tblPr firstRow="1" bandRow="1">
                <a:tableStyleId>{073A0DAA-6AF3-43AB-8588-CEC1D06C72B9}</a:tableStyleId>
              </a:tblPr>
              <a:tblGrid>
                <a:gridCol w="1795340">
                  <a:extLst>
                    <a:ext uri="{9D8B030D-6E8A-4147-A177-3AD203B41FA5}">
                      <a16:colId xmlns:a16="http://schemas.microsoft.com/office/drawing/2014/main" val="3277571775"/>
                    </a:ext>
                  </a:extLst>
                </a:gridCol>
                <a:gridCol w="2003214">
                  <a:extLst>
                    <a:ext uri="{9D8B030D-6E8A-4147-A177-3AD203B41FA5}">
                      <a16:colId xmlns:a16="http://schemas.microsoft.com/office/drawing/2014/main" val="366253871"/>
                    </a:ext>
                  </a:extLst>
                </a:gridCol>
                <a:gridCol w="1781666">
                  <a:extLst>
                    <a:ext uri="{9D8B030D-6E8A-4147-A177-3AD203B41FA5}">
                      <a16:colId xmlns:a16="http://schemas.microsoft.com/office/drawing/2014/main" val="3055208610"/>
                    </a:ext>
                  </a:extLst>
                </a:gridCol>
                <a:gridCol w="1897470">
                  <a:extLst>
                    <a:ext uri="{9D8B030D-6E8A-4147-A177-3AD203B41FA5}">
                      <a16:colId xmlns:a16="http://schemas.microsoft.com/office/drawing/2014/main" val="3377925652"/>
                    </a:ext>
                  </a:extLst>
                </a:gridCol>
                <a:gridCol w="1499010">
                  <a:extLst>
                    <a:ext uri="{9D8B030D-6E8A-4147-A177-3AD203B41FA5}">
                      <a16:colId xmlns:a16="http://schemas.microsoft.com/office/drawing/2014/main" val="1514252295"/>
                    </a:ext>
                  </a:extLst>
                </a:gridCol>
              </a:tblGrid>
              <a:tr h="724869">
                <a:tc>
                  <a:txBody>
                    <a:bodyPr/>
                    <a:lstStyle/>
                    <a:p>
                      <a:pPr algn="ctr"/>
                      <a:r>
                        <a:rPr lang="el-GR" sz="1500" dirty="0">
                          <a:solidFill>
                            <a:schemeClr val="tx1"/>
                          </a:solidFill>
                        </a:rPr>
                        <a:t>Τίτλος Πρόσκλησης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solidFill>
                            <a:schemeClr val="tx1"/>
                          </a:solidFill>
                        </a:rPr>
                        <a:t>Προτεραιότητα Προγράμματος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solidFill>
                            <a:schemeClr val="tx1"/>
                          </a:solidFill>
                        </a:rPr>
                        <a:t>Δυνητικοί Δικαιούχοι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solidFill>
                            <a:schemeClr val="tx1"/>
                          </a:solidFill>
                        </a:rPr>
                        <a:t>Συνολικός Προϋπολογισμός Πρόσκλησης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solidFill>
                            <a:schemeClr val="tx1"/>
                          </a:solidFill>
                        </a:rPr>
                        <a:t>Γεωγραφική Περιοχή</a:t>
                      </a:r>
                    </a:p>
                    <a:p>
                      <a:pPr algn="ctr"/>
                      <a:endParaRPr lang="el-GR"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7005572"/>
                  </a:ext>
                </a:extLst>
              </a:tr>
              <a:tr h="718667">
                <a:tc>
                  <a:txBody>
                    <a:bodyPr/>
                    <a:lstStyle/>
                    <a:p>
                      <a:pPr algn="ctr"/>
                      <a:r>
                        <a:rPr lang="el-GR" sz="1500" dirty="0"/>
                        <a:t>Ερευνώ - Καινοτομώ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kern="1200" dirty="0">
                          <a:solidFill>
                            <a:schemeClr val="dk1"/>
                          </a:solidFill>
                          <a:latin typeface="+mn-lt"/>
                          <a:ea typeface="+mn-ea"/>
                          <a:cs typeface="+mn-cs"/>
                        </a:rPr>
                        <a:t>Ενίσχυση Έρευνας &amp; Καινοτομίας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kern="1200" dirty="0">
                          <a:solidFill>
                            <a:schemeClr val="dk1"/>
                          </a:solidFill>
                          <a:latin typeface="+mn-lt"/>
                          <a:ea typeface="+mn-ea"/>
                          <a:cs typeface="+mn-cs"/>
                        </a:rPr>
                        <a:t>-Επιχειρήσεις</a:t>
                      </a:r>
                    </a:p>
                    <a:p>
                      <a:pPr algn="ctr"/>
                      <a:r>
                        <a:rPr lang="el-GR" sz="1500" kern="1200" dirty="0">
                          <a:solidFill>
                            <a:schemeClr val="dk1"/>
                          </a:solidFill>
                          <a:latin typeface="+mn-lt"/>
                          <a:ea typeface="+mn-ea"/>
                          <a:cs typeface="+mn-cs"/>
                        </a:rPr>
                        <a:t>-Ερευνητικοί φορείς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kern="1200" dirty="0">
                          <a:solidFill>
                            <a:schemeClr val="dk1"/>
                          </a:solidFill>
                          <a:latin typeface="+mn-lt"/>
                          <a:ea typeface="+mn-ea"/>
                          <a:cs typeface="+mn-cs"/>
                        </a:rPr>
                        <a:t>300.000.000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kern="1200" dirty="0">
                          <a:solidFill>
                            <a:schemeClr val="dk1"/>
                          </a:solidFill>
                          <a:latin typeface="+mn-lt"/>
                          <a:ea typeface="+mn-ea"/>
                          <a:cs typeface="+mn-cs"/>
                        </a:rPr>
                        <a:t>ΟΛΗ Η ΧΩΡΑ</a:t>
                      </a:r>
                    </a:p>
                    <a:p>
                      <a:pPr algn="ctr"/>
                      <a:endParaRPr lang="el-GR" sz="15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67313794"/>
                  </a:ext>
                </a:extLst>
              </a:tr>
              <a:tr h="514340">
                <a:tc>
                  <a:txBody>
                    <a:bodyPr/>
                    <a:lstStyle/>
                    <a:p>
                      <a:pPr algn="ctr"/>
                      <a:r>
                        <a:rPr lang="el-GR" sz="1500" dirty="0"/>
                        <a:t>Ενίσχυση της Ίδρυσης &amp; Λειτουργίας Νέων Μικρομεσαίων Επιχειρήσεων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t>Ενίσχυση Επιχειρηματικότητας &amp; Ανταγωνιστικότητας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t>ΜΜΕ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500" kern="1200" dirty="0">
                          <a:solidFill>
                            <a:schemeClr val="dk1"/>
                          </a:solidFill>
                          <a:latin typeface="+mn-lt"/>
                          <a:ea typeface="+mn-ea"/>
                          <a:cs typeface="+mn-cs"/>
                        </a:rPr>
                        <a:t>200.000.000</a:t>
                      </a:r>
                    </a:p>
                    <a:p>
                      <a:pPr algn="ctr"/>
                      <a:endParaRPr lang="el-GR"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500" kern="1200" dirty="0">
                          <a:solidFill>
                            <a:schemeClr val="dk1"/>
                          </a:solidFill>
                          <a:latin typeface="+mn-lt"/>
                          <a:ea typeface="+mn-ea"/>
                          <a:cs typeface="+mn-cs"/>
                        </a:rPr>
                        <a:t>ΟΛΗ Η ΧΩΡΑ</a:t>
                      </a:r>
                    </a:p>
                    <a:p>
                      <a:pPr algn="ctr"/>
                      <a:endParaRPr lang="el-GR"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43175002"/>
                  </a:ext>
                </a:extLst>
              </a:tr>
              <a:tr h="514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500" dirty="0"/>
                        <a:t>Ενίσχυση της Ίδρυσης &amp; Λειτουργίας Νέων Τουριστικών Επιχειρήσεων</a:t>
                      </a:r>
                    </a:p>
                    <a:p>
                      <a:pPr algn="ctr"/>
                      <a:endParaRPr lang="el-GR"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t>Ενίσχυση Επιχειρηματικότητας &amp; Ανταγωνιστικότητας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l-GR" sz="1500" dirty="0"/>
                        <a:t>ΜΜΕ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500" kern="1200" dirty="0">
                          <a:solidFill>
                            <a:schemeClr val="dk1"/>
                          </a:solidFill>
                          <a:latin typeface="+mn-lt"/>
                          <a:ea typeface="+mn-ea"/>
                          <a:cs typeface="+mn-cs"/>
                        </a:rPr>
                        <a:t>150.000.000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500" kern="1200" dirty="0">
                          <a:solidFill>
                            <a:schemeClr val="dk1"/>
                          </a:solidFill>
                          <a:latin typeface="+mn-lt"/>
                          <a:ea typeface="+mn-ea"/>
                          <a:cs typeface="+mn-cs"/>
                        </a:rPr>
                        <a:t>ΟΛΗ Η ΧΩΡΑ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8913080"/>
                  </a:ext>
                </a:extLst>
              </a:tr>
            </a:tbl>
          </a:graphicData>
        </a:graphic>
      </p:graphicFrame>
    </p:spTree>
    <p:extLst>
      <p:ext uri="{BB962C8B-B14F-4D97-AF65-F5344CB8AC3E}">
        <p14:creationId xmlns:p14="http://schemas.microsoft.com/office/powerpoint/2010/main" val="390491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A630D6C-5C70-452E-C571-2B7C0CDFA6C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550" r="13550"/>
          <a:stretch/>
        </p:blipFill>
        <p:spPr>
          <a:xfrm>
            <a:off x="19377" y="0"/>
            <a:ext cx="10102524" cy="6858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Τίτλος 2">
            <a:extLst>
              <a:ext uri="{FF2B5EF4-FFF2-40B4-BE49-F238E27FC236}">
                <a16:creationId xmlns:a16="http://schemas.microsoft.com/office/drawing/2014/main" id="{200B3D2B-613A-41BE-987D-E6A1324B456D}"/>
              </a:ext>
            </a:extLst>
          </p:cNvPr>
          <p:cNvSpPr>
            <a:spLocks noGrp="1"/>
          </p:cNvSpPr>
          <p:nvPr>
            <p:ph type="ctrTitle"/>
          </p:nvPr>
        </p:nvSpPr>
        <p:spPr>
          <a:xfrm>
            <a:off x="4071585" y="335192"/>
            <a:ext cx="5348528" cy="1674470"/>
          </a:xfrm>
        </p:spPr>
        <p:txBody>
          <a:bodyPr rtlCol="0"/>
          <a:lstStyle/>
          <a:p>
            <a:pPr rtl="0"/>
            <a:r>
              <a:rPr lang="el-GR" sz="2500" spc="0" dirty="0" err="1">
                <a:solidFill>
                  <a:schemeClr val="accent5">
                    <a:lumMod val="75000"/>
                  </a:schemeClr>
                </a:solidFill>
                <a:effectLst>
                  <a:outerShdw blurRad="38100" dist="38100" dir="2700000" algn="tl">
                    <a:srgbClr val="000000">
                      <a:alpha val="43137"/>
                    </a:srgbClr>
                  </a:outerShdw>
                </a:effectLst>
              </a:rPr>
              <a:t>Χρηματοδοτικα</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εργαλεια</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μμε</a:t>
            </a:r>
            <a:r>
              <a:rPr lang="el-GR" sz="2500" spc="0">
                <a:solidFill>
                  <a:schemeClr val="accent5">
                    <a:lumMod val="75000"/>
                  </a:schemeClr>
                </a:solidFill>
                <a:effectLst>
                  <a:outerShdw blurRad="38100" dist="38100" dir="2700000" algn="tl">
                    <a:srgbClr val="000000">
                      <a:alpha val="43137"/>
                    </a:srgbClr>
                  </a:outerShdw>
                </a:effectLst>
              </a:rPr>
              <a:t> στη </a:t>
            </a:r>
            <a:r>
              <a:rPr lang="el-GR" sz="2500" spc="0" dirty="0" err="1">
                <a:solidFill>
                  <a:schemeClr val="accent5">
                    <a:lumMod val="75000"/>
                  </a:schemeClr>
                </a:solidFill>
                <a:effectLst>
                  <a:outerShdw blurRad="38100" dist="38100" dir="2700000" algn="tl">
                    <a:srgbClr val="000000">
                      <a:alpha val="43137"/>
                    </a:srgbClr>
                  </a:outerShdw>
                </a:effectLst>
              </a:rPr>
              <a:t>νεα</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προγραμματικη</a:t>
            </a:r>
            <a:r>
              <a:rPr lang="el-GR" sz="2500" spc="0" dirty="0">
                <a:solidFill>
                  <a:schemeClr val="accent5">
                    <a:lumMod val="75000"/>
                  </a:schemeClr>
                </a:solidFill>
                <a:effectLst>
                  <a:outerShdw blurRad="38100" dist="38100" dir="2700000" algn="tl">
                    <a:srgbClr val="000000">
                      <a:alpha val="43137"/>
                    </a:srgbClr>
                  </a:outerShdw>
                </a:effectLst>
              </a:rPr>
              <a:t> </a:t>
            </a:r>
            <a:r>
              <a:rPr lang="el-GR" sz="2500" spc="0" dirty="0" err="1">
                <a:solidFill>
                  <a:schemeClr val="accent5">
                    <a:lumMod val="75000"/>
                  </a:schemeClr>
                </a:solidFill>
                <a:effectLst>
                  <a:outerShdw blurRad="38100" dist="38100" dir="2700000" algn="tl">
                    <a:srgbClr val="000000">
                      <a:alpha val="43137"/>
                    </a:srgbClr>
                  </a:outerShdw>
                </a:effectLst>
              </a:rPr>
              <a:t>περιοδο</a:t>
            </a:r>
            <a:r>
              <a:rPr lang="el-GR" sz="2500" spc="0" dirty="0">
                <a:solidFill>
                  <a:schemeClr val="accent5">
                    <a:lumMod val="75000"/>
                  </a:schemeClr>
                </a:solidFill>
                <a:effectLst>
                  <a:outerShdw blurRad="38100" dist="38100" dir="2700000" algn="tl">
                    <a:srgbClr val="000000">
                      <a:alpha val="43137"/>
                    </a:srgbClr>
                  </a:outerShdw>
                </a:effectLst>
              </a:rPr>
              <a:t> 2021-2027</a:t>
            </a:r>
          </a:p>
        </p:txBody>
      </p:sp>
      <p:sp>
        <p:nvSpPr>
          <p:cNvPr id="4" name="Υπότιτλος 3">
            <a:extLst>
              <a:ext uri="{FF2B5EF4-FFF2-40B4-BE49-F238E27FC236}">
                <a16:creationId xmlns:a16="http://schemas.microsoft.com/office/drawing/2014/main" id="{4772945D-CA91-4CFE-8EB7-941C7618C994}"/>
              </a:ext>
            </a:extLst>
          </p:cNvPr>
          <p:cNvSpPr>
            <a:spLocks noGrp="1"/>
          </p:cNvSpPr>
          <p:nvPr>
            <p:ph type="subTitle" idx="1"/>
          </p:nvPr>
        </p:nvSpPr>
        <p:spPr>
          <a:xfrm>
            <a:off x="7496748" y="4446075"/>
            <a:ext cx="2456210" cy="1674470"/>
          </a:xfrm>
        </p:spPr>
        <p:txBody>
          <a:bodyPr rtlCol="0"/>
          <a:lstStyle/>
          <a:p>
            <a:pPr rtl="0"/>
            <a:r>
              <a:rPr lang="el-GR" dirty="0"/>
              <a:t>ΘΕΜΑΤΙΚΟ ΕΡΓΑΣΤΗΡΙΟ &amp; </a:t>
            </a:r>
          </a:p>
          <a:p>
            <a:pPr rtl="0"/>
            <a:r>
              <a:rPr lang="en-US" dirty="0"/>
              <a:t>Focus Group</a:t>
            </a:r>
            <a:endParaRPr lang="el-GR" dirty="0"/>
          </a:p>
        </p:txBody>
      </p:sp>
      <p:sp>
        <p:nvSpPr>
          <p:cNvPr id="5" name="Θέση αριθμού διαφάνειας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rtlCol="0"/>
          <a:lstStyle/>
          <a:p>
            <a:pPr rtl="0"/>
            <a:fld id="{19B51A1E-902D-48AF-9020-955120F399B6}" type="slidenum">
              <a:rPr lang="el-GR" smtClean="0"/>
              <a:pPr rtl="0"/>
              <a:t>2</a:t>
            </a:fld>
            <a:endParaRPr lang="el-GR" dirty="0"/>
          </a:p>
        </p:txBody>
      </p:sp>
      <p:pic>
        <p:nvPicPr>
          <p:cNvPr id="9" name="Picture 2" descr="A picture containing text, outdoor, sign&#10;&#10;Description automatically generated">
            <a:extLst>
              <a:ext uri="{FF2B5EF4-FFF2-40B4-BE49-F238E27FC236}">
                <a16:creationId xmlns:a16="http://schemas.microsoft.com/office/drawing/2014/main" id="{D6C57D0A-463E-1800-315B-B574004A2B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8752" y="181927"/>
            <a:ext cx="1855316" cy="41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Logo&#10;&#10;Description automatically generated">
            <a:extLst>
              <a:ext uri="{FF2B5EF4-FFF2-40B4-BE49-F238E27FC236}">
                <a16:creationId xmlns:a16="http://schemas.microsoft.com/office/drawing/2014/main" id="{DB5B066A-7CAA-2B83-72D0-2E1B49A4E2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8752" y="6283251"/>
            <a:ext cx="1142943" cy="5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Θέση κειμένου 2">
            <a:extLst>
              <a:ext uri="{FF2B5EF4-FFF2-40B4-BE49-F238E27FC236}">
                <a16:creationId xmlns:a16="http://schemas.microsoft.com/office/drawing/2014/main" id="{89F3CA0E-7AB4-C746-814B-8C0B94FDBD6B}"/>
              </a:ext>
            </a:extLst>
          </p:cNvPr>
          <p:cNvSpPr txBox="1">
            <a:spLocks/>
          </p:cNvSpPr>
          <p:nvPr/>
        </p:nvSpPr>
        <p:spPr>
          <a:xfrm>
            <a:off x="7341835" y="6358912"/>
            <a:ext cx="3633541"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buFontTx/>
              <a:buNone/>
            </a:pPr>
            <a:r>
              <a:rPr lang="el-GR" altLang="el-GR" sz="1200" b="1" i="0" dirty="0">
                <a:solidFill>
                  <a:schemeClr val="bg2"/>
                </a:solidFill>
                <a:latin typeface="+mj-lt"/>
                <a:ea typeface="Segoe UI Black" panose="020B0A02040204020203" pitchFamily="34" charset="0"/>
                <a:cs typeface="Segoe UI Light" panose="020B0502040204020203" pitchFamily="34" charset="0"/>
              </a:rPr>
              <a:t>Αθήνα </a:t>
            </a:r>
            <a:r>
              <a:rPr lang="en-US" altLang="el-GR" sz="1200" b="1" i="0" dirty="0">
                <a:solidFill>
                  <a:schemeClr val="bg2"/>
                </a:solidFill>
                <a:latin typeface="+mj-lt"/>
                <a:ea typeface="Segoe UI Black" panose="020B0A02040204020203" pitchFamily="34" charset="0"/>
                <a:cs typeface="Segoe UI Light" panose="020B0502040204020203" pitchFamily="34" charset="0"/>
              </a:rPr>
              <a:t>17</a:t>
            </a:r>
            <a:r>
              <a:rPr lang="el-GR" altLang="el-GR" sz="1200" b="1" i="0" dirty="0">
                <a:solidFill>
                  <a:schemeClr val="bg2"/>
                </a:solidFill>
                <a:latin typeface="+mj-lt"/>
                <a:ea typeface="Segoe UI Black" panose="020B0A02040204020203" pitchFamily="34" charset="0"/>
                <a:cs typeface="Segoe UI Light" panose="020B0502040204020203" pitchFamily="34" charset="0"/>
              </a:rPr>
              <a:t>/02/2023</a:t>
            </a:r>
          </a:p>
          <a:p>
            <a:pPr>
              <a:lnSpc>
                <a:spcPct val="100000"/>
              </a:lnSpc>
              <a:spcBef>
                <a:spcPts val="600"/>
              </a:spcBef>
              <a:buFontTx/>
              <a:buNone/>
            </a:pPr>
            <a:endParaRPr lang="el-GR" altLang="el-GR" sz="1200" b="1" i="0" dirty="0">
              <a:solidFill>
                <a:schemeClr val="bg1"/>
              </a:solidFill>
              <a:latin typeface="+mj-lt"/>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117695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746230" y="3095625"/>
            <a:ext cx="8441781"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Αναπτυξιακός Νόμος</a:t>
            </a:r>
            <a:r>
              <a:rPr lang="en-US"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 </a:t>
            </a: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«Μεταποίηση-Εφοδιαστική Αλυσίδα»  Πανελλαδικό</a:t>
            </a:r>
            <a:endParaRPr lang="en-US" sz="2400" i="1" dirty="0">
              <a:ln w="0"/>
              <a:effectLst>
                <a:outerShdw blurRad="38100" dist="19050" dir="2700000" algn="tl" rotWithShape="0">
                  <a:schemeClr val="dk1">
                    <a:alpha val="40000"/>
                  </a:schemeClr>
                </a:outerShdw>
              </a:effectLst>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EE8824CC-D0CA-56B7-5203-E7044485F9DA}"/>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519325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21</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55745" y="691146"/>
            <a:ext cx="8510445" cy="369332"/>
          </a:xfrm>
          <a:prstGeom prst="rect">
            <a:avLst/>
          </a:prstGeom>
          <a:solidFill>
            <a:schemeClr val="accent6"/>
          </a:solidFill>
        </p:spPr>
        <p:txBody>
          <a:bodyPr wrap="square" rtlCol="0">
            <a:spAutoFit/>
          </a:bodyPr>
          <a:lstStyle/>
          <a:p>
            <a:r>
              <a:rPr lang="en-US" b="1" dirty="0"/>
              <a:t>M</a:t>
            </a:r>
            <a:r>
              <a:rPr lang="el-GR" b="1" dirty="0" err="1"/>
              <a:t>εταποίηση</a:t>
            </a:r>
            <a:r>
              <a:rPr lang="el-GR" b="1" dirty="0"/>
              <a:t> – Εφοδιαστική Αλυσίδα    </a:t>
            </a:r>
            <a:r>
              <a:rPr lang="el-GR" sz="1200" b="1" dirty="0"/>
              <a:t>                                            Καθεστώς Αναπτυξιακού Νόμου 4887/2022</a:t>
            </a:r>
          </a:p>
        </p:txBody>
      </p:sp>
      <p:sp>
        <p:nvSpPr>
          <p:cNvPr id="19" name="TextBox 18">
            <a:extLst>
              <a:ext uri="{FF2B5EF4-FFF2-40B4-BE49-F238E27FC236}">
                <a16:creationId xmlns:a16="http://schemas.microsoft.com/office/drawing/2014/main" id="{878AFFDA-B08E-B18E-23DA-A248DE32BC90}"/>
              </a:ext>
            </a:extLst>
          </p:cNvPr>
          <p:cNvSpPr txBox="1"/>
          <p:nvPr/>
        </p:nvSpPr>
        <p:spPr>
          <a:xfrm>
            <a:off x="864413" y="1191198"/>
            <a:ext cx="3940669" cy="2062103"/>
          </a:xfrm>
          <a:prstGeom prst="rect">
            <a:avLst/>
          </a:prstGeom>
          <a:solidFill>
            <a:schemeClr val="bg1"/>
          </a:solidFill>
        </p:spPr>
        <p:txBody>
          <a:bodyPr wrap="square" rtlCol="0">
            <a:spAutoFit/>
          </a:bodyPr>
          <a:lstStyle/>
          <a:p>
            <a:pPr algn="ct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Ελάχιστα ποσά χορηγούμενων ενισχύσεων</a:t>
            </a:r>
          </a:p>
          <a:p>
            <a:pPr marL="285750" indent="-285750">
              <a:buFont typeface="Arial" panose="020B0604020202020204" pitchFamily="34" charset="0"/>
              <a:buChar char="•"/>
            </a:pPr>
            <a:r>
              <a:rPr lang="el-GR" sz="1600" dirty="0"/>
              <a:t>1.000.000 ευρώ για μεγάλες επιχειρήσεις</a:t>
            </a:r>
          </a:p>
          <a:p>
            <a:pPr marL="285750" indent="-285750" algn="just">
              <a:buFont typeface="Arial" panose="020B0604020202020204" pitchFamily="34" charset="0"/>
              <a:buChar char="•"/>
            </a:pPr>
            <a:r>
              <a:rPr lang="el-GR" sz="1600" dirty="0"/>
              <a:t>500.000 ευρώ για μεσαίες επιχειρήσεις. </a:t>
            </a:r>
          </a:p>
          <a:p>
            <a:pPr marL="285750" indent="-285750" algn="just">
              <a:buFont typeface="Arial" panose="020B0604020202020204" pitchFamily="34" charset="0"/>
              <a:buChar char="•"/>
            </a:pPr>
            <a:r>
              <a:rPr lang="el-GR" sz="1600" dirty="0"/>
              <a:t>250.000 ευρώ για μικρές επιχειρήσεις.</a:t>
            </a:r>
          </a:p>
          <a:p>
            <a:pPr marL="285750" indent="-285750">
              <a:buFont typeface="Arial" panose="020B0604020202020204" pitchFamily="34" charset="0"/>
              <a:buChar char="•"/>
            </a:pPr>
            <a:r>
              <a:rPr lang="el-GR" sz="1600" dirty="0"/>
              <a:t>100.000 ευρώ για πολύ μικρές επιχειρήσεις.</a:t>
            </a:r>
          </a:p>
          <a:p>
            <a:pPr marL="285750" indent="-285750">
              <a:buFont typeface="Arial" panose="020B0604020202020204" pitchFamily="34" charset="0"/>
              <a:buChar char="•"/>
            </a:pPr>
            <a:r>
              <a:rPr lang="el-GR" sz="1600" dirty="0"/>
              <a:t>50.000 ευρώ για τις Κοινωνικές Συνεταιριστικές Επιχειρήσεις, </a:t>
            </a:r>
            <a:r>
              <a:rPr lang="el-GR" sz="1600" dirty="0" err="1"/>
              <a:t>κ.α</a:t>
            </a:r>
            <a:endParaRPr lang="en-US" sz="1600" dirty="0"/>
          </a:p>
        </p:txBody>
      </p:sp>
      <p:sp>
        <p:nvSpPr>
          <p:cNvPr id="3" name="TextBox 2">
            <a:extLst>
              <a:ext uri="{FF2B5EF4-FFF2-40B4-BE49-F238E27FC236}">
                <a16:creationId xmlns:a16="http://schemas.microsoft.com/office/drawing/2014/main" id="{A4B86EF3-182E-B721-A0DC-F9D1796AFA17}"/>
              </a:ext>
            </a:extLst>
          </p:cNvPr>
          <p:cNvSpPr txBox="1"/>
          <p:nvPr/>
        </p:nvSpPr>
        <p:spPr>
          <a:xfrm>
            <a:off x="5417462" y="1190090"/>
            <a:ext cx="3940669" cy="2062103"/>
          </a:xfrm>
          <a:prstGeom prst="rect">
            <a:avLst/>
          </a:prstGeom>
          <a:solidFill>
            <a:schemeClr val="bg1"/>
          </a:solidFill>
        </p:spPr>
        <p:txBody>
          <a:bodyPr wrap="square" rtlCol="0">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Μέγιστα ποσά χορηγούμενων ενισχύσεων</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endPar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endParaRPr>
          </a:p>
          <a:p>
            <a:pPr marL="285750" indent="-285750" algn="just">
              <a:buFont typeface="Arial" panose="020B0604020202020204" pitchFamily="34" charset="0"/>
              <a:buChar char="•"/>
            </a:pPr>
            <a:r>
              <a:rPr lang="el-GR" sz="1600" dirty="0"/>
              <a:t>3.000.000 ευρώ για πολύ μικρές και μικρές επιχειρήσεις για όλα τα είδη ενισχύσεων</a:t>
            </a:r>
          </a:p>
          <a:p>
            <a:pPr marL="285750" indent="-285750" algn="just">
              <a:buFont typeface="Arial" panose="020B0604020202020204" pitchFamily="34" charset="0"/>
              <a:buChar char="•"/>
            </a:pPr>
            <a:r>
              <a:rPr lang="el-GR" sz="1600" dirty="0"/>
              <a:t>5.000.000 ευρώ για μεσαίες και μεγάλες επιχειρήσεις για όλα τα είδη των ενισχύσεων</a:t>
            </a:r>
          </a:p>
          <a:p>
            <a:pPr marL="285750" indent="-285750" algn="just">
              <a:buFont typeface="Arial" panose="020B0604020202020204" pitchFamily="34" charset="0"/>
              <a:buChar char="•"/>
            </a:pPr>
            <a:endParaRPr lang="en-US" sz="1600" dirty="0"/>
          </a:p>
        </p:txBody>
      </p:sp>
      <p:sp>
        <p:nvSpPr>
          <p:cNvPr id="4" name="TextBox 3">
            <a:extLst>
              <a:ext uri="{FF2B5EF4-FFF2-40B4-BE49-F238E27FC236}">
                <a16:creationId xmlns:a16="http://schemas.microsoft.com/office/drawing/2014/main" id="{7CB4297A-9D3E-9B2A-2B75-AA7E4255C2BF}"/>
              </a:ext>
            </a:extLst>
          </p:cNvPr>
          <p:cNvSpPr txBox="1"/>
          <p:nvPr/>
        </p:nvSpPr>
        <p:spPr>
          <a:xfrm>
            <a:off x="5410241" y="3348142"/>
            <a:ext cx="3947890" cy="830997"/>
          </a:xfrm>
          <a:prstGeom prst="rect">
            <a:avLst/>
          </a:prstGeom>
          <a:solidFill>
            <a:schemeClr val="bg1"/>
          </a:solidFill>
        </p:spPr>
        <p:txBody>
          <a:bodyPr wrap="square">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Μέγιστη διάρκεια υλοποίησης:</a:t>
            </a:r>
            <a:r>
              <a:rPr lang="el-GR" sz="1600" dirty="0"/>
              <a:t> 24 μήνες από την ημερομηνία έκδοσης της Απόφασης Ένταξης</a:t>
            </a:r>
          </a:p>
        </p:txBody>
      </p:sp>
      <p:sp>
        <p:nvSpPr>
          <p:cNvPr id="11" name="TextBox 10">
            <a:extLst>
              <a:ext uri="{FF2B5EF4-FFF2-40B4-BE49-F238E27FC236}">
                <a16:creationId xmlns:a16="http://schemas.microsoft.com/office/drawing/2014/main" id="{5B1738CA-F243-7B48-C057-17E22455589B}"/>
              </a:ext>
            </a:extLst>
          </p:cNvPr>
          <p:cNvSpPr txBox="1"/>
          <p:nvPr/>
        </p:nvSpPr>
        <p:spPr>
          <a:xfrm>
            <a:off x="5410241" y="4248787"/>
            <a:ext cx="3957877" cy="830997"/>
          </a:xfrm>
          <a:prstGeom prst="rect">
            <a:avLst/>
          </a:prstGeom>
          <a:solidFill>
            <a:schemeClr val="bg1"/>
          </a:solidFill>
        </p:spPr>
        <p:txBody>
          <a:bodyPr wrap="square" rtlCol="0">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Δημόσια επιχορήγηση: </a:t>
            </a:r>
            <a:r>
              <a:rPr lang="el-GR" sz="1600" dirty="0"/>
              <a:t>έως 35% για μικρές και πολύ μικρές επιχειρήσεις και 25% για μεσαίες επιχειρήσεις στην Δυτική Αττική</a:t>
            </a:r>
          </a:p>
        </p:txBody>
      </p:sp>
      <p:sp>
        <p:nvSpPr>
          <p:cNvPr id="14" name="TextBox 13">
            <a:extLst>
              <a:ext uri="{FF2B5EF4-FFF2-40B4-BE49-F238E27FC236}">
                <a16:creationId xmlns:a16="http://schemas.microsoft.com/office/drawing/2014/main" id="{B60C4B2B-AFA5-7A08-7CF8-D8E0B9B8970D}"/>
              </a:ext>
            </a:extLst>
          </p:cNvPr>
          <p:cNvSpPr txBox="1"/>
          <p:nvPr/>
        </p:nvSpPr>
        <p:spPr>
          <a:xfrm>
            <a:off x="5410241" y="5175733"/>
            <a:ext cx="3940669" cy="584775"/>
          </a:xfrm>
          <a:prstGeom prst="rect">
            <a:avLst/>
          </a:prstGeom>
          <a:solidFill>
            <a:schemeClr val="bg1"/>
          </a:solidFill>
        </p:spPr>
        <p:txBody>
          <a:bodyPr wrap="square" rtlCol="0">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Επιλεξιμότητα Δαπανών:</a:t>
            </a:r>
            <a:r>
              <a:rPr lang="el-GR" sz="1600" dirty="0"/>
              <a:t>  ημερομηνία υποβολής αίτησης χρηματοδότησης</a:t>
            </a:r>
          </a:p>
        </p:txBody>
      </p:sp>
      <p:sp>
        <p:nvSpPr>
          <p:cNvPr id="17" name="TextBox 16">
            <a:extLst>
              <a:ext uri="{FF2B5EF4-FFF2-40B4-BE49-F238E27FC236}">
                <a16:creationId xmlns:a16="http://schemas.microsoft.com/office/drawing/2014/main" id="{9116EEEF-0339-AADA-DFFA-72A1EA485D91}"/>
              </a:ext>
            </a:extLst>
          </p:cNvPr>
          <p:cNvSpPr txBox="1"/>
          <p:nvPr/>
        </p:nvSpPr>
        <p:spPr>
          <a:xfrm>
            <a:off x="855745" y="3388589"/>
            <a:ext cx="3940668" cy="2062103"/>
          </a:xfrm>
          <a:prstGeom prst="rect">
            <a:avLst/>
          </a:prstGeom>
          <a:solidFill>
            <a:schemeClr val="bg1"/>
          </a:solidFill>
        </p:spPr>
        <p:txBody>
          <a:bodyPr wrap="square">
            <a:spAutoFit/>
          </a:bodyPr>
          <a:lstStyle/>
          <a:p>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Είδη Ενισχύσεων:</a:t>
            </a:r>
          </a:p>
          <a:p>
            <a:pPr marL="285750" indent="-285750">
              <a:buFont typeface="Arial" panose="020B0604020202020204" pitchFamily="34" charset="0"/>
              <a:buChar char="•"/>
            </a:pPr>
            <a:r>
              <a:rPr lang="el-GR" sz="1600" dirty="0"/>
              <a:t>Φορολογική απαλλαγή</a:t>
            </a:r>
          </a:p>
          <a:p>
            <a:pPr marL="285750" indent="-285750">
              <a:buFont typeface="Arial" panose="020B0604020202020204" pitchFamily="34" charset="0"/>
              <a:buChar char="•"/>
            </a:pPr>
            <a:r>
              <a:rPr lang="el-GR" sz="1600" dirty="0"/>
              <a:t>Επιχορήγηση</a:t>
            </a:r>
          </a:p>
          <a:p>
            <a:pPr marL="285750" indent="-285750">
              <a:buFont typeface="Arial" panose="020B0604020202020204" pitchFamily="34" charset="0"/>
              <a:buChar char="•"/>
            </a:pPr>
            <a:r>
              <a:rPr lang="el-GR" sz="1600" dirty="0"/>
              <a:t>Επιδότηση χρηματοδοτικής μίσθωσης (</a:t>
            </a:r>
            <a:r>
              <a:rPr lang="el-GR" sz="1600" dirty="0" err="1"/>
              <a:t>leasing</a:t>
            </a:r>
            <a:r>
              <a:rPr lang="el-GR" sz="1600" dirty="0"/>
              <a:t>) </a:t>
            </a:r>
          </a:p>
          <a:p>
            <a:pPr marL="285750" indent="-285750">
              <a:buFont typeface="Arial" panose="020B0604020202020204" pitchFamily="34" charset="0"/>
              <a:buChar char="•"/>
            </a:pPr>
            <a:r>
              <a:rPr lang="el-GR" sz="1600" dirty="0"/>
              <a:t>Επιδότηση του κόστους της δημιουργούμενης απασχόλησης </a:t>
            </a:r>
          </a:p>
          <a:p>
            <a:endParaRPr lang="el-GR" sz="1600" dirty="0"/>
          </a:p>
        </p:txBody>
      </p:sp>
      <p:sp>
        <p:nvSpPr>
          <p:cNvPr id="2" name="Θέση κειμένου 2">
            <a:extLst>
              <a:ext uri="{FF2B5EF4-FFF2-40B4-BE49-F238E27FC236}">
                <a16:creationId xmlns:a16="http://schemas.microsoft.com/office/drawing/2014/main" id="{165E71AA-89D2-BE89-26D0-1F85702C7B88}"/>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240820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22</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9" name="TextBox 28">
            <a:extLst>
              <a:ext uri="{FF2B5EF4-FFF2-40B4-BE49-F238E27FC236}">
                <a16:creationId xmlns:a16="http://schemas.microsoft.com/office/drawing/2014/main" id="{181671C1-8179-1910-7D8E-95CF60090149}"/>
              </a:ext>
            </a:extLst>
          </p:cNvPr>
          <p:cNvSpPr txBox="1"/>
          <p:nvPr/>
        </p:nvSpPr>
        <p:spPr>
          <a:xfrm>
            <a:off x="864413" y="2644263"/>
            <a:ext cx="4109353" cy="3125856"/>
          </a:xfrm>
          <a:prstGeom prst="rect">
            <a:avLst/>
          </a:prstGeom>
          <a:solidFill>
            <a:schemeClr val="bg1"/>
          </a:solidFill>
        </p:spPr>
        <p:txBody>
          <a:bodyPr wrap="square" rtlCol="0">
            <a:spAutoFit/>
          </a:bodyPr>
          <a:lstStyle/>
          <a:p>
            <a:pPr>
              <a:lnSpc>
                <a:spcPct val="150000"/>
              </a:lnSpc>
            </a:pPr>
            <a:r>
              <a:rPr lang="el-GR" sz="1600" b="1" dirty="0"/>
              <a:t>Επιλέξιμες Δαπάνες (Περ. Ενισχύσεων)</a:t>
            </a:r>
          </a:p>
          <a:p>
            <a:pPr marL="342900" indent="-342900" algn="just">
              <a:buFont typeface="+mj-lt"/>
              <a:buAutoNum type="arabicPeriod"/>
            </a:pPr>
            <a:r>
              <a:rPr lang="el-GR" sz="1600" dirty="0"/>
              <a:t>Κτιριακά</a:t>
            </a:r>
          </a:p>
          <a:p>
            <a:pPr marL="342900" indent="-342900">
              <a:buFont typeface="+mj-lt"/>
              <a:buAutoNum type="arabicPeriod"/>
            </a:pPr>
            <a:r>
              <a:rPr lang="el-GR" sz="1600" dirty="0"/>
              <a:t>Αγορά υφιστάμενων παγίων στοιχείων ενεργητικού υπό προϋποθέσεις</a:t>
            </a:r>
          </a:p>
          <a:p>
            <a:pPr marL="342900" indent="-342900">
              <a:buFont typeface="+mj-lt"/>
              <a:buAutoNum type="arabicPeriod"/>
            </a:pPr>
            <a:r>
              <a:rPr lang="el-GR" sz="1600" dirty="0"/>
              <a:t>Μηχανολογικός και λοιπός εξοπλισμός</a:t>
            </a:r>
          </a:p>
          <a:p>
            <a:pPr marL="342900" indent="-342900">
              <a:buFont typeface="+mj-lt"/>
              <a:buAutoNum type="arabicPeriod"/>
            </a:pPr>
            <a:r>
              <a:rPr lang="el-GR" sz="1600" dirty="0"/>
              <a:t>Μισθώματα της χρηματοδοτικής μίσθωσης μηχανολογικού και λοιπού εξοπλισμού</a:t>
            </a:r>
          </a:p>
          <a:p>
            <a:pPr marL="342900" indent="-342900">
              <a:buFont typeface="+mj-lt"/>
              <a:buAutoNum type="arabicPeriod"/>
            </a:pPr>
            <a:r>
              <a:rPr lang="el-GR" sz="1600" dirty="0"/>
              <a:t>Εκσυγχρονισμός ειδικών εγκαταστάσεων</a:t>
            </a:r>
          </a:p>
          <a:p>
            <a:pPr marL="342900" indent="-342900">
              <a:buFont typeface="+mj-lt"/>
              <a:buAutoNum type="arabicPeriod"/>
            </a:pPr>
            <a:r>
              <a:rPr lang="el-GR" sz="1600" dirty="0"/>
              <a:t>Άυλα στοιχεία ενεργητικού</a:t>
            </a:r>
            <a:endParaRPr lang="en-US" sz="1600" dirty="0"/>
          </a:p>
          <a:p>
            <a:pPr algn="just">
              <a:lnSpc>
                <a:spcPct val="150000"/>
              </a:lnSpc>
            </a:pPr>
            <a:endParaRPr lang="el-GR" sz="1600" dirty="0"/>
          </a:p>
          <a:p>
            <a:pPr>
              <a:lnSpc>
                <a:spcPct val="150000"/>
              </a:lnSpc>
            </a:pPr>
            <a:endParaRPr lang="en-US" sz="1600" b="1"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855745" y="691146"/>
            <a:ext cx="8510445" cy="369332"/>
          </a:xfrm>
          <a:prstGeom prst="rect">
            <a:avLst/>
          </a:prstGeom>
          <a:solidFill>
            <a:schemeClr val="accent6"/>
          </a:solidFill>
        </p:spPr>
        <p:txBody>
          <a:bodyPr wrap="square" rtlCol="0">
            <a:spAutoFit/>
          </a:bodyPr>
          <a:lstStyle/>
          <a:p>
            <a:r>
              <a:rPr lang="en-US" b="1" dirty="0"/>
              <a:t>M</a:t>
            </a:r>
            <a:r>
              <a:rPr lang="el-GR" b="1" dirty="0" err="1"/>
              <a:t>εταποίηση</a:t>
            </a:r>
            <a:r>
              <a:rPr lang="el-GR" b="1" dirty="0"/>
              <a:t> – Εφοδιαστική Αλυσίδα    </a:t>
            </a:r>
            <a:r>
              <a:rPr lang="el-GR" sz="1200" b="1" dirty="0"/>
              <a:t>                                            Καθεστώς Αναπτυξιακού Νόμου 4887/2022</a:t>
            </a:r>
          </a:p>
        </p:txBody>
      </p:sp>
      <p:sp>
        <p:nvSpPr>
          <p:cNvPr id="19" name="TextBox 18">
            <a:extLst>
              <a:ext uri="{FF2B5EF4-FFF2-40B4-BE49-F238E27FC236}">
                <a16:creationId xmlns:a16="http://schemas.microsoft.com/office/drawing/2014/main" id="{878AFFDA-B08E-B18E-23DA-A248DE32BC90}"/>
              </a:ext>
            </a:extLst>
          </p:cNvPr>
          <p:cNvSpPr txBox="1"/>
          <p:nvPr/>
        </p:nvSpPr>
        <p:spPr>
          <a:xfrm>
            <a:off x="855744" y="1192366"/>
            <a:ext cx="8227296" cy="1323439"/>
          </a:xfrm>
          <a:prstGeom prst="rect">
            <a:avLst/>
          </a:prstGeom>
          <a:solidFill>
            <a:schemeClr val="bg1"/>
          </a:solidFill>
        </p:spPr>
        <p:txBody>
          <a:bodyPr wrap="square" rtlCol="0">
            <a:spAutoFit/>
          </a:bodyPr>
          <a:lstStyle/>
          <a:p>
            <a:pPr algn="just"/>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Υπαγόμενα Επενδυτικά Σχέδια</a:t>
            </a:r>
            <a:r>
              <a:rPr lang="en-US" sz="1600" dirty="0"/>
              <a:t>:</a:t>
            </a:r>
          </a:p>
          <a:p>
            <a:pPr marL="285750" indent="-285750">
              <a:buFont typeface="Arial" panose="020B0604020202020204" pitchFamily="34" charset="0"/>
              <a:buChar char="•"/>
            </a:pPr>
            <a:r>
              <a:rPr lang="el-GR" sz="1600" dirty="0"/>
              <a:t>α. Δημιουργία νέας μονάδας</a:t>
            </a:r>
            <a:endParaRPr lang="en-US" sz="1600" dirty="0"/>
          </a:p>
          <a:p>
            <a:pPr marL="285750" indent="-285750">
              <a:buFont typeface="Arial" panose="020B0604020202020204" pitchFamily="34" charset="0"/>
              <a:buChar char="•"/>
            </a:pPr>
            <a:r>
              <a:rPr lang="el-GR" sz="1600" dirty="0"/>
              <a:t>β. Επέκταση της δυναμικότητας υφιστάμενης μονάδας</a:t>
            </a:r>
            <a:endParaRPr lang="en-US" sz="1600" dirty="0"/>
          </a:p>
          <a:p>
            <a:pPr marL="285750" indent="-285750">
              <a:buFont typeface="Arial" panose="020B0604020202020204" pitchFamily="34" charset="0"/>
              <a:buChar char="•"/>
            </a:pPr>
            <a:r>
              <a:rPr lang="el-GR" sz="1600" dirty="0"/>
              <a:t>γ. Διαφοροποίηση της παραγωγής μιας μονάδας σε προϊόντα που δεν έχουν παραχθεί ποτέ</a:t>
            </a:r>
            <a:endParaRPr lang="en-US" sz="1600" dirty="0"/>
          </a:p>
          <a:p>
            <a:pPr marL="285750" indent="-285750">
              <a:buFont typeface="Arial" panose="020B0604020202020204" pitchFamily="34" charset="0"/>
              <a:buChar char="•"/>
            </a:pPr>
            <a:r>
              <a:rPr lang="el-GR" sz="1600" dirty="0"/>
              <a:t>δ. Θεμελιώδης αλλαγή του συνόλου της παραγωγικής διαδικασίας υφιστάμενης μονάδας</a:t>
            </a:r>
          </a:p>
        </p:txBody>
      </p:sp>
      <p:sp>
        <p:nvSpPr>
          <p:cNvPr id="2" name="TextBox 1">
            <a:extLst>
              <a:ext uri="{FF2B5EF4-FFF2-40B4-BE49-F238E27FC236}">
                <a16:creationId xmlns:a16="http://schemas.microsoft.com/office/drawing/2014/main" id="{710AD9CB-DDED-5DDA-BDCE-642A1AF7E190}"/>
              </a:ext>
            </a:extLst>
          </p:cNvPr>
          <p:cNvSpPr txBox="1"/>
          <p:nvPr/>
        </p:nvSpPr>
        <p:spPr>
          <a:xfrm>
            <a:off x="5102711" y="2648707"/>
            <a:ext cx="3980329" cy="3002745"/>
          </a:xfrm>
          <a:prstGeom prst="rect">
            <a:avLst/>
          </a:prstGeom>
          <a:solidFill>
            <a:schemeClr val="bg1"/>
          </a:solidFill>
        </p:spPr>
        <p:txBody>
          <a:bodyPr wrap="square" rtlCol="0">
            <a:spAutoFit/>
          </a:bodyPr>
          <a:lstStyle/>
          <a:p>
            <a:pPr>
              <a:lnSpc>
                <a:spcPct val="150000"/>
              </a:lnSpc>
            </a:pPr>
            <a:r>
              <a:rPr lang="el-GR" sz="1600" b="1" dirty="0"/>
              <a:t>Επιλέξιμες Δαπάνες (Μη Περ. Ενισχύσεων)</a:t>
            </a:r>
          </a:p>
          <a:p>
            <a:pPr marL="342900" indent="-342900">
              <a:buFont typeface="+mj-lt"/>
              <a:buAutoNum type="arabicPeriod"/>
            </a:pPr>
            <a:r>
              <a:rPr lang="el-GR" sz="1600" dirty="0"/>
              <a:t>Συμβουλευτικές υπηρεσίες</a:t>
            </a:r>
          </a:p>
          <a:p>
            <a:pPr marL="342900" indent="-342900">
              <a:buFont typeface="+mj-lt"/>
              <a:buAutoNum type="arabicPeriod"/>
            </a:pPr>
            <a:r>
              <a:rPr lang="el-GR" sz="1600" dirty="0"/>
              <a:t>Αποκατάσταση μολυσμένων χώρων</a:t>
            </a:r>
          </a:p>
          <a:p>
            <a:pPr marL="342900" indent="-342900">
              <a:buFont typeface="+mj-lt"/>
              <a:buAutoNum type="arabicPeriod"/>
            </a:pPr>
            <a:r>
              <a:rPr lang="el-GR" sz="1600" dirty="0"/>
              <a:t>Ανακύκλωση επαναχρησιμοποίηση</a:t>
            </a:r>
          </a:p>
          <a:p>
            <a:pPr marL="342900" indent="-342900">
              <a:buFont typeface="+mj-lt"/>
              <a:buAutoNum type="arabicPeriod"/>
            </a:pPr>
            <a:r>
              <a:rPr lang="el-GR" sz="1600" dirty="0"/>
              <a:t>Επαγγελματική κατάρτιση</a:t>
            </a:r>
          </a:p>
          <a:p>
            <a:pPr marL="342900" indent="-342900">
              <a:buFont typeface="+mj-lt"/>
              <a:buAutoNum type="arabicPeriod"/>
            </a:pPr>
            <a:r>
              <a:rPr lang="el-GR" sz="1600" dirty="0">
                <a:solidFill>
                  <a:schemeClr val="accent6">
                    <a:lumMod val="50000"/>
                  </a:schemeClr>
                </a:solidFill>
                <a:effectLst>
                  <a:outerShdw blurRad="38100" dist="38100" dir="2700000" algn="tl">
                    <a:srgbClr val="000000">
                      <a:alpha val="43137"/>
                    </a:srgbClr>
                  </a:outerShdw>
                </a:effectLst>
              </a:rPr>
              <a:t>Συμμετοχή σε εμπορικές Εκθέσεις </a:t>
            </a:r>
            <a:r>
              <a:rPr lang="el-GR" sz="1600" dirty="0">
                <a:effectLst>
                  <a:outerShdw blurRad="38100" dist="38100" dir="2700000" algn="tl">
                    <a:srgbClr val="000000">
                      <a:alpha val="43137"/>
                    </a:srgbClr>
                  </a:outerShdw>
                </a:effectLst>
              </a:rPr>
              <a:t>*</a:t>
            </a:r>
            <a:r>
              <a:rPr lang="el-GR" sz="1600" i="1" dirty="0"/>
              <a:t>Δαπάνες συμμετοχής ως εκθέτης σε εμπορική έκθεση για μίσθωση, εγκατάσταση και διαχείριση περιπτέρου.</a:t>
            </a:r>
            <a:endParaRPr lang="el-GR" sz="1600" dirty="0">
              <a:effectLst>
                <a:outerShdw blurRad="38100" dist="38100" dir="2700000" algn="tl">
                  <a:srgbClr val="000000">
                    <a:alpha val="43137"/>
                  </a:srgbClr>
                </a:outerShdw>
              </a:effectLst>
            </a:endParaRPr>
          </a:p>
          <a:p>
            <a:pPr marL="342900" indent="-342900">
              <a:buFont typeface="+mj-lt"/>
              <a:buAutoNum type="arabicPeriod"/>
            </a:pPr>
            <a:r>
              <a:rPr lang="el-GR" sz="1600" dirty="0"/>
              <a:t>Επενδυτικές ενισχύσεις προς ΜΜΕ</a:t>
            </a:r>
          </a:p>
          <a:p>
            <a:pPr marL="342900" indent="-342900">
              <a:lnSpc>
                <a:spcPct val="150000"/>
              </a:lnSpc>
              <a:buFont typeface="+mj-lt"/>
              <a:buAutoNum type="arabicPeriod"/>
            </a:pPr>
            <a:endParaRPr lang="el-GR" sz="1600" dirty="0"/>
          </a:p>
        </p:txBody>
      </p:sp>
      <p:sp>
        <p:nvSpPr>
          <p:cNvPr id="3" name="Θέση κειμένου 2">
            <a:extLst>
              <a:ext uri="{FF2B5EF4-FFF2-40B4-BE49-F238E27FC236}">
                <a16:creationId xmlns:a16="http://schemas.microsoft.com/office/drawing/2014/main" id="{EA3F0E4B-FDFD-FCB1-0F64-5BB4A2B889B8}"/>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25514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711060" y="2644170"/>
            <a:ext cx="8475829" cy="15696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effectLst>
                  <a:outerShdw blurRad="38100" dist="38100" dir="2700000" algn="tl">
                    <a:srgbClr val="000000">
                      <a:alpha val="43137"/>
                    </a:srgbClr>
                  </a:outerShdw>
                </a:effectLst>
                <a:latin typeface="Segoe UI" panose="020B0502040204020203" pitchFamily="34" charset="0"/>
              </a:rPr>
              <a:t>Πλατφόρμα business4extroversion </a:t>
            </a:r>
          </a:p>
          <a:p>
            <a:pPr algn="ctr"/>
            <a:r>
              <a:rPr lang="el-GR" sz="2400" dirty="0">
                <a:effectLst>
                  <a:outerShdw blurRad="38100" dist="38100" dir="2700000" algn="tl">
                    <a:srgbClr val="000000">
                      <a:alpha val="43137"/>
                    </a:srgbClr>
                  </a:outerShdw>
                </a:effectLst>
                <a:latin typeface="Segoe UI" panose="020B0502040204020203" pitchFamily="34" charset="0"/>
              </a:rPr>
              <a:t>&amp; </a:t>
            </a:r>
          </a:p>
          <a:p>
            <a:pPr algn="ctr"/>
            <a:r>
              <a:rPr lang="el-GR" sz="2400" dirty="0">
                <a:effectLst>
                  <a:outerShdw blurRad="38100" dist="38100" dir="2700000" algn="tl">
                    <a:srgbClr val="000000">
                      <a:alpha val="43137"/>
                    </a:srgbClr>
                  </a:outerShdw>
                </a:effectLst>
                <a:latin typeface="Segoe UI" panose="020B0502040204020203" pitchFamily="34" charset="0"/>
              </a:rPr>
              <a:t>Βασικές οριζόντιες προπαρασκευαστικές ενέργειες συμμετοχής σε επιχορηγούμενες Δράσεις</a:t>
            </a:r>
          </a:p>
        </p:txBody>
      </p:sp>
      <p:sp>
        <p:nvSpPr>
          <p:cNvPr id="2" name="Θέση κειμένου 2">
            <a:extLst>
              <a:ext uri="{FF2B5EF4-FFF2-40B4-BE49-F238E27FC236}">
                <a16:creationId xmlns:a16="http://schemas.microsoft.com/office/drawing/2014/main" id="{40A33731-FD6B-85EE-3124-BC881B68F0F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76808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448214" y="1059423"/>
            <a:ext cx="9020861" cy="400110"/>
          </a:xfrm>
          <a:prstGeom prst="rect">
            <a:avLst/>
          </a:prstGeom>
          <a:solidFill>
            <a:schemeClr val="accent6"/>
          </a:solidFill>
        </p:spPr>
        <p:txBody>
          <a:bodyPr wrap="square" rtlCol="0">
            <a:spAutoFit/>
          </a:bodyPr>
          <a:lstStyle/>
          <a:p>
            <a:r>
              <a:rPr lang="el-GR" sz="2000" b="1" dirty="0"/>
              <a:t>Η ΠΛΑΤΦΟΡΜΑ     </a:t>
            </a:r>
            <a:r>
              <a:rPr lang="el-GR" b="1" dirty="0">
                <a:hlinkClick r:id="rId8" tooltip="http://www.business4extoversion.gr/">
                  <a:extLst>
                    <a:ext uri="{A12FA001-AC4F-418D-AE19-62706E023703}">
                      <ahyp:hlinkClr xmlns:ahyp="http://schemas.microsoft.com/office/drawing/2018/hyperlinkcolor" val="tx"/>
                    </a:ext>
                  </a:extLst>
                </a:hlinkClick>
              </a:rPr>
              <a:t>business4ext</a:t>
            </a:r>
            <a:r>
              <a:rPr lang="en-US" b="1" dirty="0">
                <a:hlinkClick r:id="rId8" tooltip="http://www.business4extoversion.gr/">
                  <a:extLst>
                    <a:ext uri="{A12FA001-AC4F-418D-AE19-62706E023703}">
                      <ahyp:hlinkClr xmlns:ahyp="http://schemas.microsoft.com/office/drawing/2018/hyperlinkcolor" val="tx"/>
                    </a:ext>
                  </a:extLst>
                </a:hlinkClick>
              </a:rPr>
              <a:t>r</a:t>
            </a:r>
            <a:r>
              <a:rPr lang="el-GR" b="1" dirty="0" err="1">
                <a:hlinkClick r:id="rId8" tooltip="http://www.business4extoversion.gr/">
                  <a:extLst>
                    <a:ext uri="{A12FA001-AC4F-418D-AE19-62706E023703}">
                      <ahyp:hlinkClr xmlns:ahyp="http://schemas.microsoft.com/office/drawing/2018/hyperlinkcolor" val="tx"/>
                    </a:ext>
                  </a:extLst>
                </a:hlinkClick>
              </a:rPr>
              <a:t>oversion</a:t>
            </a:r>
            <a:r>
              <a:rPr lang="el-GR" b="1" dirty="0"/>
              <a:t>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4" name="TextBox 3">
            <a:extLst>
              <a:ext uri="{FF2B5EF4-FFF2-40B4-BE49-F238E27FC236}">
                <a16:creationId xmlns:a16="http://schemas.microsoft.com/office/drawing/2014/main" id="{4665BE9C-B443-87C3-2FA9-A8F674B16ADA}"/>
              </a:ext>
            </a:extLst>
          </p:cNvPr>
          <p:cNvSpPr txBox="1"/>
          <p:nvPr/>
        </p:nvSpPr>
        <p:spPr>
          <a:xfrm>
            <a:off x="439228" y="2148250"/>
            <a:ext cx="9135691" cy="3730317"/>
          </a:xfrm>
          <a:prstGeom prst="rect">
            <a:avLst/>
          </a:prstGeom>
          <a:solidFill>
            <a:schemeClr val="bg1"/>
          </a:solidFill>
        </p:spPr>
        <p:txBody>
          <a:bodyPr wrap="square" rtlCol="0">
            <a:spAutoFit/>
          </a:bodyPr>
          <a:lstStyle/>
          <a:p>
            <a:pPr algn="just">
              <a:lnSpc>
                <a:spcPct val="150000"/>
              </a:lnSpc>
            </a:pPr>
            <a:r>
              <a:rPr lang="el-GR" sz="2000" dirty="0"/>
              <a:t>Μέσω της πλατφόρμας </a:t>
            </a:r>
            <a:r>
              <a:rPr lang="el-GR" sz="2000" dirty="0">
                <a:effectLst/>
                <a:hlinkClick r:id="rId8" tooltip="http://www.business4extoversion.gr/"/>
              </a:rPr>
              <a:t>www.business4ext</a:t>
            </a:r>
            <a:r>
              <a:rPr lang="en-US" sz="2000" dirty="0">
                <a:effectLst/>
                <a:hlinkClick r:id="rId8" tooltip="http://www.business4extoversion.gr/"/>
              </a:rPr>
              <a:t>r</a:t>
            </a:r>
            <a:r>
              <a:rPr lang="el-GR" sz="2000" dirty="0">
                <a:effectLst/>
                <a:hlinkClick r:id="rId8" tooltip="http://www.business4extoversion.gr/"/>
              </a:rPr>
              <a:t>oversion.gr</a:t>
            </a:r>
            <a:r>
              <a:rPr lang="el-GR" sz="2000" dirty="0"/>
              <a:t> μπορούν οι ενδιαφερόμενοι να ενημερωθούν από το πληροφοριακό υλικό και τα εργαλεία e-</a:t>
            </a:r>
            <a:r>
              <a:rPr lang="el-GR" sz="2000" dirty="0" err="1"/>
              <a:t>mentoring</a:t>
            </a:r>
            <a:r>
              <a:rPr lang="el-GR" sz="2000" dirty="0"/>
              <a:t> (</a:t>
            </a:r>
            <a:r>
              <a:rPr lang="el-GR" sz="2000" dirty="0" err="1"/>
              <a:t>Business</a:t>
            </a:r>
            <a:r>
              <a:rPr lang="el-GR" sz="2000" dirty="0"/>
              <a:t> </a:t>
            </a:r>
            <a:r>
              <a:rPr lang="el-GR" sz="2000" dirty="0" err="1"/>
              <a:t>plan</a:t>
            </a:r>
            <a:r>
              <a:rPr lang="el-GR" sz="2000" dirty="0"/>
              <a:t>, κοστολόγηση, </a:t>
            </a:r>
            <a:r>
              <a:rPr lang="el-GR" sz="2000" dirty="0" err="1"/>
              <a:t>marketing</a:t>
            </a:r>
            <a:r>
              <a:rPr lang="el-GR" sz="2000" dirty="0"/>
              <a:t> </a:t>
            </a:r>
            <a:r>
              <a:rPr lang="el-GR" sz="2000" dirty="0" err="1"/>
              <a:t>κλπ</a:t>
            </a:r>
            <a:r>
              <a:rPr lang="el-GR" sz="2000" dirty="0"/>
              <a:t>) που θεωρούνται ως "</a:t>
            </a:r>
            <a:r>
              <a:rPr lang="el-GR" sz="2000" u="sng" dirty="0"/>
              <a:t>Βασικές οριζόντιες προπαρασκευαστικές ενέργειες συμμετοχής"</a:t>
            </a:r>
            <a:r>
              <a:rPr lang="el-GR" sz="2000" dirty="0"/>
              <a:t> σε κάθε Δράση.</a:t>
            </a:r>
          </a:p>
          <a:p>
            <a:pPr algn="just">
              <a:lnSpc>
                <a:spcPct val="150000"/>
              </a:lnSpc>
            </a:pPr>
            <a:endParaRPr lang="el-GR" sz="2000" dirty="0"/>
          </a:p>
          <a:p>
            <a:pPr algn="just">
              <a:lnSpc>
                <a:spcPct val="150000"/>
              </a:lnSpc>
            </a:pPr>
            <a:r>
              <a:rPr lang="el-GR" sz="2000" dirty="0"/>
              <a:t>Παράλληλα να προετοιμαστούν είτε μόνοι τους είτε μέσω εξειδικευμένων επιχειρηματικών συμβούλων για την υποβολή των αιτήσεών τους στις επιχορηγούμενες Δράσεις, όταν αυτές ενεργοποιούνται. </a:t>
            </a:r>
            <a:endParaRPr lang="el-GR" sz="2000" dirty="0">
              <a:effectLst>
                <a:glow rad="101600">
                  <a:schemeClr val="bg2">
                    <a:lumMod val="65000"/>
                    <a:alpha val="60000"/>
                  </a:schemeClr>
                </a:glow>
              </a:effectLst>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359873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603251"/>
            <a:ext cx="9020861" cy="369332"/>
          </a:xfrm>
          <a:prstGeom prst="rect">
            <a:avLst/>
          </a:prstGeom>
          <a:solidFill>
            <a:schemeClr val="accent6"/>
          </a:solidFill>
        </p:spPr>
        <p:txBody>
          <a:bodyPr wrap="square" rtlCol="0">
            <a:spAutoFit/>
          </a:bodyPr>
          <a:lstStyle/>
          <a:p>
            <a:r>
              <a:rPr lang="el-GR" b="1" dirty="0"/>
              <a:t>ΠΛΗΡΟΦΟΡΙΑΚΑ ΣΥΣΤΗΜΑΤΑ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4" name="TextBox 3">
            <a:extLst>
              <a:ext uri="{FF2B5EF4-FFF2-40B4-BE49-F238E27FC236}">
                <a16:creationId xmlns:a16="http://schemas.microsoft.com/office/drawing/2014/main" id="{4665BE9C-B443-87C3-2FA9-A8F674B16ADA}"/>
              </a:ext>
            </a:extLst>
          </p:cNvPr>
          <p:cNvSpPr txBox="1"/>
          <p:nvPr/>
        </p:nvSpPr>
        <p:spPr>
          <a:xfrm>
            <a:off x="333357" y="1028975"/>
            <a:ext cx="9135691" cy="584775"/>
          </a:xfrm>
          <a:prstGeom prst="rect">
            <a:avLst/>
          </a:prstGeom>
          <a:solidFill>
            <a:schemeClr val="bg1"/>
          </a:solidFill>
        </p:spPr>
        <p:txBody>
          <a:bodyPr wrap="square" rtlCol="0">
            <a:spAutoFit/>
          </a:bodyPr>
          <a:lstStyle/>
          <a:p>
            <a:pPr algn="just"/>
            <a:r>
              <a:rPr lang="el-GR" sz="1600" dirty="0"/>
              <a:t>Η υποβολή αιτήσεων των προς ενίσχυση επενδυτικών σχεδίων πραγματοποιείται μέσω Πληροφοριακών Συστημάτων.</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6F47A06A-1CDD-4429-9416-49A3BE25469D}"/>
              </a:ext>
            </a:extLst>
          </p:cNvPr>
          <p:cNvSpPr txBox="1"/>
          <p:nvPr/>
        </p:nvSpPr>
        <p:spPr>
          <a:xfrm>
            <a:off x="333357" y="1624925"/>
            <a:ext cx="9135691" cy="1969770"/>
          </a:xfrm>
          <a:prstGeom prst="rect">
            <a:avLst/>
          </a:prstGeom>
          <a:solidFill>
            <a:schemeClr val="bg1"/>
          </a:solidFill>
        </p:spPr>
        <p:txBody>
          <a:bodyPr wrap="square" rtlCol="0">
            <a:spAutoFit/>
          </a:bodyPr>
          <a:lstStyle/>
          <a:p>
            <a:r>
              <a:rPr lang="el-GR" sz="1600" b="1" i="1" dirty="0"/>
              <a:t>Αναπτυξιακός νόμος</a:t>
            </a:r>
          </a:p>
          <a:p>
            <a:pPr algn="just"/>
            <a:r>
              <a:rPr lang="el-GR" sz="1600" dirty="0"/>
              <a:t>Οι αιτήσεις υπαγωγής επενδυτικών σχεδίων στον αναπτυξιακό νόμο 4887/2022 γίνονται αποκλειστικά μέσω του </a:t>
            </a:r>
            <a:r>
              <a:rPr lang="el-GR" sz="1600" dirty="0">
                <a:hlinkClick r:id="rId8">
                  <a:extLst>
                    <a:ext uri="{A12FA001-AC4F-418D-AE19-62706E023703}">
                      <ahyp:hlinkClr xmlns:ahyp="http://schemas.microsoft.com/office/drawing/2018/hyperlinkcolor" val="tx"/>
                    </a:ext>
                  </a:extLst>
                </a:hlinkClick>
              </a:rPr>
              <a:t>Πληροφοριακού Συστήματος του Αναπτυξιακού Νόμου (Π.Σ.Α.Ν.).</a:t>
            </a:r>
            <a:endParaRPr lang="el-GR" sz="1600" dirty="0"/>
          </a:p>
          <a:p>
            <a:pPr algn="just">
              <a:spcBef>
                <a:spcPts val="1200"/>
              </a:spcBef>
            </a:pPr>
            <a:r>
              <a:rPr lang="el-GR" sz="1600" dirty="0"/>
              <a:t>Στην ιστοσελίδα </a:t>
            </a:r>
            <a:r>
              <a:rPr lang="en-US" sz="1600" dirty="0">
                <a:hlinkClick r:id="rId8"/>
              </a:rPr>
              <a:t>https://opsan.mindev.gov.gr/</a:t>
            </a:r>
            <a:r>
              <a:rPr lang="el-GR" sz="1600" dirty="0"/>
              <a:t> μέσω της επιλογής «Είσοδος με </a:t>
            </a:r>
            <a:r>
              <a:rPr lang="en-US" sz="1600" dirty="0" err="1"/>
              <a:t>TaxisNet</a:t>
            </a:r>
            <a:r>
              <a:rPr lang="el-GR" sz="1600" dirty="0"/>
              <a:t>»</a:t>
            </a:r>
            <a:r>
              <a:rPr lang="en-US" sz="1600" dirty="0"/>
              <a:t> </a:t>
            </a:r>
            <a:r>
              <a:rPr lang="el-GR" sz="1600" dirty="0"/>
              <a:t>καταχωρούνται οι κωδικοί του </a:t>
            </a:r>
            <a:r>
              <a:rPr lang="en-US" sz="1600" dirty="0" err="1"/>
              <a:t>TaxisNet</a:t>
            </a:r>
            <a:r>
              <a:rPr lang="en-US" sz="1600" dirty="0"/>
              <a:t> </a:t>
            </a:r>
            <a:r>
              <a:rPr lang="el-GR" sz="1600" dirty="0"/>
              <a:t>της αιτούσας επιχείρησης.</a:t>
            </a:r>
            <a:r>
              <a:rPr lang="el-GR" sz="1600" b="0" i="0" u="none" strike="noStrike" baseline="0" dirty="0">
                <a:solidFill>
                  <a:srgbClr val="000000"/>
                </a:solidFill>
                <a:latin typeface="Calibri" panose="020F0502020204030204" pitchFamily="34" charset="0"/>
              </a:rPr>
              <a:t> </a:t>
            </a:r>
            <a:r>
              <a:rPr lang="el-GR" sz="1600" dirty="0"/>
              <a:t>Στη πρώτη και μόνο σύνδεση του χρήστη στο Π.Σ.Α.Ν. η εφαρμογή ζητάει την καταχώρηση κινητού τηλεφώνου και email τα οποία θα χρησιμοποιούνται στην συνέχεια για επικοινωνία του Π.Σ.Α.Ν. με τον χρήστη. </a:t>
            </a:r>
          </a:p>
        </p:txBody>
      </p:sp>
      <p:pic>
        <p:nvPicPr>
          <p:cNvPr id="1026" name="Εικόνα 1">
            <a:extLst>
              <a:ext uri="{FF2B5EF4-FFF2-40B4-BE49-F238E27FC236}">
                <a16:creationId xmlns:a16="http://schemas.microsoft.com/office/drawing/2014/main" id="{7EA20B5B-0DF5-44FA-B97B-6BDCE6C551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3368"/>
          <a:stretch>
            <a:fillRect/>
          </a:stretch>
        </p:blipFill>
        <p:spPr bwMode="auto">
          <a:xfrm>
            <a:off x="189254" y="3604309"/>
            <a:ext cx="4263570" cy="238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6FE88844-6DBD-4168-BEA1-8BB1D5D06676}"/>
              </a:ext>
            </a:extLst>
          </p:cNvPr>
          <p:cNvPicPr>
            <a:picLocks noChangeAspect="1"/>
          </p:cNvPicPr>
          <p:nvPr/>
        </p:nvPicPr>
        <p:blipFill rotWithShape="1">
          <a:blip r:embed="rId10"/>
          <a:srcRect l="-1" t="12968" r="-1" b="12358"/>
          <a:stretch/>
        </p:blipFill>
        <p:spPr>
          <a:xfrm>
            <a:off x="4643190" y="3593410"/>
            <a:ext cx="4825857" cy="2395737"/>
          </a:xfrm>
          <a:prstGeom prst="rect">
            <a:avLst/>
          </a:prstGeom>
        </p:spPr>
      </p:pic>
    </p:spTree>
    <p:extLst>
      <p:ext uri="{BB962C8B-B14F-4D97-AF65-F5344CB8AC3E}">
        <p14:creationId xmlns:p14="http://schemas.microsoft.com/office/powerpoint/2010/main" val="4003338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296582" y="603251"/>
            <a:ext cx="9272720" cy="369332"/>
          </a:xfrm>
          <a:prstGeom prst="rect">
            <a:avLst/>
          </a:prstGeom>
          <a:solidFill>
            <a:schemeClr val="accent6"/>
          </a:solidFill>
        </p:spPr>
        <p:txBody>
          <a:bodyPr wrap="square" rtlCol="0">
            <a:spAutoFit/>
          </a:bodyPr>
          <a:lstStyle/>
          <a:p>
            <a:r>
              <a:rPr lang="el-GR" b="1" dirty="0"/>
              <a:t>ΠΛΗΡΟΦΟΡΙΑΚΑ ΣΥΣΤΗΜΑΤΑ 					                    ΑΣΔΑ                                                  </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6F47A06A-1CDD-4429-9416-49A3BE25469D}"/>
              </a:ext>
            </a:extLst>
          </p:cNvPr>
          <p:cNvSpPr txBox="1"/>
          <p:nvPr/>
        </p:nvSpPr>
        <p:spPr>
          <a:xfrm>
            <a:off x="296582" y="1023766"/>
            <a:ext cx="9272712" cy="2267672"/>
          </a:xfrm>
          <a:prstGeom prst="rect">
            <a:avLst/>
          </a:prstGeom>
          <a:solidFill>
            <a:schemeClr val="bg1"/>
          </a:solidFill>
        </p:spPr>
        <p:txBody>
          <a:bodyPr wrap="square" rtlCol="0">
            <a:spAutoFit/>
          </a:bodyPr>
          <a:lstStyle/>
          <a:p>
            <a:r>
              <a:rPr lang="el-GR" sz="1600" b="1" i="1" dirty="0"/>
              <a:t>Δράσεις Νέας Προγραμματικής Περιόδου </a:t>
            </a:r>
          </a:p>
          <a:p>
            <a:pPr algn="just">
              <a:lnSpc>
                <a:spcPct val="107000"/>
              </a:lnSpc>
              <a:spcAft>
                <a:spcPts val="800"/>
              </a:spcAft>
            </a:pPr>
            <a:r>
              <a:rPr lang="el-GR" sz="1600" dirty="0"/>
              <a:t>Το Ολοκληρωμένο Πληροφοριακό Σύστημα Κρατικών Ενισχύσεων (ΟΠΣΚΕ) αποτελεί ένα νέο και εύχρηστο εργαλείο για την υποβολή αιτήσεων στις δράσεις κρατικών ενισχύσεων της νέας προγραμματικής περιόδου 2021-2027.</a:t>
            </a:r>
          </a:p>
          <a:p>
            <a:pPr algn="just">
              <a:lnSpc>
                <a:spcPct val="107000"/>
              </a:lnSpc>
              <a:spcAft>
                <a:spcPts val="800"/>
              </a:spcAft>
            </a:pPr>
            <a:r>
              <a:rPr lang="el-GR" sz="1600" dirty="0"/>
              <a:t>Στο ΟΠΣΚΕ καταχωρίζονται δεδομένα που αφορούν στις διαδικασίες υποβολής και αξιολόγησης αιτήσεων, καθώς και στα στοιχεία επιλογής, παρακολούθησης, ελέγχου και υλοποίησης δράσεων Κρατικών Ενισχύσεων, για το σύνολο των διαφόρων μορφών  χρηματοδότησης από διαφορετικές πηγές (ΕΣΠΑ, Αγροτική Ανάπτυξη, Χρηματοδοτικά Εργαλεία, Έρευνα και Καινοτομία, κλπ.).</a:t>
            </a:r>
          </a:p>
        </p:txBody>
      </p:sp>
      <p:pic>
        <p:nvPicPr>
          <p:cNvPr id="12" name="Εικόνα 11">
            <a:extLst>
              <a:ext uri="{FF2B5EF4-FFF2-40B4-BE49-F238E27FC236}">
                <a16:creationId xmlns:a16="http://schemas.microsoft.com/office/drawing/2014/main" id="{44EC2BB1-E816-4A2C-8F4E-E72BCA3CCD7C}"/>
              </a:ext>
            </a:extLst>
          </p:cNvPr>
          <p:cNvPicPr>
            <a:picLocks noChangeAspect="1"/>
          </p:cNvPicPr>
          <p:nvPr/>
        </p:nvPicPr>
        <p:blipFill rotWithShape="1">
          <a:blip r:embed="rId8"/>
          <a:srcRect r="1802" b="6896"/>
          <a:stretch/>
        </p:blipFill>
        <p:spPr>
          <a:xfrm>
            <a:off x="5190480" y="3353770"/>
            <a:ext cx="4378814" cy="2501275"/>
          </a:xfrm>
          <a:prstGeom prst="rect">
            <a:avLst/>
          </a:prstGeom>
        </p:spPr>
      </p:pic>
      <p:sp>
        <p:nvSpPr>
          <p:cNvPr id="24" name="TextBox 23">
            <a:extLst>
              <a:ext uri="{FF2B5EF4-FFF2-40B4-BE49-F238E27FC236}">
                <a16:creationId xmlns:a16="http://schemas.microsoft.com/office/drawing/2014/main" id="{48FA62C4-1388-4E37-89FD-82AAA04CE1AB}"/>
              </a:ext>
            </a:extLst>
          </p:cNvPr>
          <p:cNvSpPr txBox="1"/>
          <p:nvPr/>
        </p:nvSpPr>
        <p:spPr>
          <a:xfrm>
            <a:off x="247476" y="3696466"/>
            <a:ext cx="4658190" cy="1569660"/>
          </a:xfrm>
          <a:prstGeom prst="rect">
            <a:avLst/>
          </a:prstGeom>
          <a:solidFill>
            <a:schemeClr val="bg1"/>
          </a:solidFill>
        </p:spPr>
        <p:txBody>
          <a:bodyPr wrap="square" rtlCol="0">
            <a:spAutoFit/>
          </a:bodyPr>
          <a:lstStyle/>
          <a:p>
            <a:r>
              <a:rPr lang="el-GR" sz="1600" dirty="0"/>
              <a:t>Από την αρχική σελίδα </a:t>
            </a:r>
            <a:r>
              <a:rPr lang="en-US" sz="1600" b="1" i="0" u="none" strike="noStrike" baseline="0" dirty="0">
                <a:solidFill>
                  <a:srgbClr val="000000"/>
                </a:solidFill>
                <a:latin typeface="Calibri" panose="020F0502020204030204" pitchFamily="34" charset="0"/>
                <a:hlinkClick r:id="rId9"/>
              </a:rPr>
              <a:t>https://opske.gr/el</a:t>
            </a:r>
            <a:r>
              <a:rPr lang="el-GR" sz="1600" b="1" i="0" u="none" strike="noStrike" baseline="0" dirty="0">
                <a:solidFill>
                  <a:srgbClr val="000000"/>
                </a:solidFill>
                <a:latin typeface="Calibri" panose="020F0502020204030204" pitchFamily="34" charset="0"/>
              </a:rPr>
              <a:t> </a:t>
            </a:r>
            <a:r>
              <a:rPr lang="el-GR" sz="1600" dirty="0"/>
              <a:t>παρέχεται</a:t>
            </a:r>
            <a:r>
              <a:rPr lang="el-GR" sz="1600" b="1" i="0" u="none" strike="noStrike" baseline="0" dirty="0">
                <a:solidFill>
                  <a:srgbClr val="000000"/>
                </a:solidFill>
                <a:latin typeface="Calibri" panose="020F0502020204030204" pitchFamily="34" charset="0"/>
              </a:rPr>
              <a:t>: </a:t>
            </a:r>
            <a:endParaRPr lang="el-GR" sz="1600" b="0" i="0" u="none" strike="noStrike" baseline="0" dirty="0">
              <a:solidFill>
                <a:srgbClr val="000000"/>
              </a:solidFill>
              <a:latin typeface="Calibri" panose="020F0502020204030204" pitchFamily="34" charset="0"/>
            </a:endParaRPr>
          </a:p>
          <a:p>
            <a:r>
              <a:rPr lang="el-GR" sz="1600" b="0" i="0" u="none" strike="noStrike" baseline="0" dirty="0">
                <a:solidFill>
                  <a:srgbClr val="000000"/>
                </a:solidFill>
                <a:latin typeface="Calibri" panose="020F0502020204030204" pitchFamily="34" charset="0"/>
              </a:rPr>
              <a:t>• Δυνατότητα Υποβολής αιτήματος υποστήριξης (</a:t>
            </a:r>
            <a:r>
              <a:rPr lang="el-GR" sz="1600" b="0" i="0" u="none" strike="noStrike" baseline="0" dirty="0" err="1">
                <a:solidFill>
                  <a:srgbClr val="000000"/>
                </a:solidFill>
                <a:latin typeface="Calibri" panose="020F0502020204030204" pitchFamily="34" charset="0"/>
              </a:rPr>
              <a:t>Helpdesk</a:t>
            </a:r>
            <a:r>
              <a:rPr lang="el-GR" sz="1600" b="0" i="0" u="none" strike="noStrike" baseline="0" dirty="0">
                <a:solidFill>
                  <a:srgbClr val="000000"/>
                </a:solidFill>
                <a:latin typeface="Calibri" panose="020F0502020204030204" pitchFamily="34" charset="0"/>
              </a:rPr>
              <a:t>) </a:t>
            </a:r>
          </a:p>
          <a:p>
            <a:r>
              <a:rPr lang="el-GR" sz="1600" b="0" i="0" u="none" strike="noStrike" baseline="0" dirty="0">
                <a:solidFill>
                  <a:srgbClr val="000000"/>
                </a:solidFill>
                <a:latin typeface="Calibri" panose="020F0502020204030204" pitchFamily="34" charset="0"/>
              </a:rPr>
              <a:t>• Δυνατότητα Εισόδου στο σύστημα με κωδικούς </a:t>
            </a:r>
            <a:r>
              <a:rPr lang="el-GR" sz="1600" b="0" i="0" u="none" strike="noStrike" baseline="0" dirty="0" err="1">
                <a:solidFill>
                  <a:srgbClr val="000000"/>
                </a:solidFill>
                <a:latin typeface="Calibri" panose="020F0502020204030204" pitchFamily="34" charset="0"/>
              </a:rPr>
              <a:t>TaxisNet</a:t>
            </a:r>
            <a:r>
              <a:rPr lang="el-GR" sz="1600" b="0" i="0" u="none" strike="noStrike" baseline="0" dirty="0">
                <a:solidFill>
                  <a:srgbClr val="000000"/>
                </a:solidFill>
                <a:latin typeface="Calibri" panose="020F0502020204030204" pitchFamily="34" charset="0"/>
              </a:rPr>
              <a:t> </a:t>
            </a:r>
          </a:p>
          <a:p>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Tree>
    <p:extLst>
      <p:ext uri="{BB962C8B-B14F-4D97-AF65-F5344CB8AC3E}">
        <p14:creationId xmlns:p14="http://schemas.microsoft.com/office/powerpoint/2010/main" val="2823712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296582" y="603251"/>
            <a:ext cx="9272720" cy="369332"/>
          </a:xfrm>
          <a:prstGeom prst="rect">
            <a:avLst/>
          </a:prstGeom>
          <a:solidFill>
            <a:schemeClr val="accent6"/>
          </a:solidFill>
        </p:spPr>
        <p:txBody>
          <a:bodyPr wrap="square" rtlCol="0">
            <a:spAutoFit/>
          </a:bodyPr>
          <a:lstStyle/>
          <a:p>
            <a:r>
              <a:rPr lang="el-GR" b="1" dirty="0"/>
              <a:t>ΠΛΗΡΟΦΟΡΙΑΚΑ ΣΥΣΤΗΜΑΤΑ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19" name="Εικόνα 18">
            <a:extLst>
              <a:ext uri="{FF2B5EF4-FFF2-40B4-BE49-F238E27FC236}">
                <a16:creationId xmlns:a16="http://schemas.microsoft.com/office/drawing/2014/main" id="{B391DD5D-AE34-470B-9D25-2386E0F3B385}"/>
              </a:ext>
            </a:extLst>
          </p:cNvPr>
          <p:cNvPicPr>
            <a:picLocks noChangeAspect="1"/>
          </p:cNvPicPr>
          <p:nvPr/>
        </p:nvPicPr>
        <p:blipFill rotWithShape="1">
          <a:blip r:embed="rId8"/>
          <a:srcRect b="6896"/>
          <a:stretch/>
        </p:blipFill>
        <p:spPr>
          <a:xfrm>
            <a:off x="296582" y="1025242"/>
            <a:ext cx="4738224" cy="2268372"/>
          </a:xfrm>
          <a:prstGeom prst="rect">
            <a:avLst/>
          </a:prstGeom>
        </p:spPr>
      </p:pic>
      <p:pic>
        <p:nvPicPr>
          <p:cNvPr id="4" name="Εικόνα 3">
            <a:extLst>
              <a:ext uri="{FF2B5EF4-FFF2-40B4-BE49-F238E27FC236}">
                <a16:creationId xmlns:a16="http://schemas.microsoft.com/office/drawing/2014/main" id="{9A156DF4-A12A-4AD3-95EA-211A4F3748E9}"/>
              </a:ext>
            </a:extLst>
          </p:cNvPr>
          <p:cNvPicPr>
            <a:picLocks noChangeAspect="1"/>
          </p:cNvPicPr>
          <p:nvPr/>
        </p:nvPicPr>
        <p:blipFill>
          <a:blip r:embed="rId9"/>
          <a:stretch>
            <a:fillRect/>
          </a:stretch>
        </p:blipFill>
        <p:spPr>
          <a:xfrm>
            <a:off x="5619711" y="1038628"/>
            <a:ext cx="3760122" cy="2265893"/>
          </a:xfrm>
          <a:prstGeom prst="rect">
            <a:avLst/>
          </a:prstGeom>
        </p:spPr>
      </p:pic>
      <p:pic>
        <p:nvPicPr>
          <p:cNvPr id="21" name="Εικόνα 20">
            <a:extLst>
              <a:ext uri="{FF2B5EF4-FFF2-40B4-BE49-F238E27FC236}">
                <a16:creationId xmlns:a16="http://schemas.microsoft.com/office/drawing/2014/main" id="{411346C6-9288-49D0-82D9-C16469F466FB}"/>
              </a:ext>
            </a:extLst>
          </p:cNvPr>
          <p:cNvPicPr>
            <a:picLocks noChangeAspect="1"/>
          </p:cNvPicPr>
          <p:nvPr/>
        </p:nvPicPr>
        <p:blipFill>
          <a:blip r:embed="rId10"/>
          <a:stretch>
            <a:fillRect/>
          </a:stretch>
        </p:blipFill>
        <p:spPr>
          <a:xfrm>
            <a:off x="749593" y="3858846"/>
            <a:ext cx="8570426" cy="1512428"/>
          </a:xfrm>
          <a:prstGeom prst="rect">
            <a:avLst/>
          </a:prstGeom>
        </p:spPr>
      </p:pic>
    </p:spTree>
    <p:extLst>
      <p:ext uri="{BB962C8B-B14F-4D97-AF65-F5344CB8AC3E}">
        <p14:creationId xmlns:p14="http://schemas.microsoft.com/office/powerpoint/2010/main" val="377740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28</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296582" y="603251"/>
            <a:ext cx="9272720" cy="369332"/>
          </a:xfrm>
          <a:prstGeom prst="rect">
            <a:avLst/>
          </a:prstGeom>
          <a:solidFill>
            <a:schemeClr val="accent6"/>
          </a:solidFill>
        </p:spPr>
        <p:txBody>
          <a:bodyPr wrap="square" rtlCol="0">
            <a:spAutoFit/>
          </a:bodyPr>
          <a:lstStyle/>
          <a:p>
            <a:r>
              <a:rPr lang="el-GR" b="1" dirty="0"/>
              <a:t>ΠΛΗΡΟΦΟΡΙΑΚΑ ΣΥΣΤΗΜΑΤΑ						    </a:t>
            </a:r>
            <a:r>
              <a:rPr lang="el-GR" sz="1600" b="1" dirty="0"/>
              <a:t> ΑΣΔΑ</a:t>
            </a:r>
            <a:endPar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21" name="Εικόνα 20">
            <a:extLst>
              <a:ext uri="{FF2B5EF4-FFF2-40B4-BE49-F238E27FC236}">
                <a16:creationId xmlns:a16="http://schemas.microsoft.com/office/drawing/2014/main" id="{22991E43-BF39-4F8A-83F2-4D921D756496}"/>
              </a:ext>
            </a:extLst>
          </p:cNvPr>
          <p:cNvPicPr>
            <a:picLocks noChangeAspect="1"/>
          </p:cNvPicPr>
          <p:nvPr/>
        </p:nvPicPr>
        <p:blipFill>
          <a:blip r:embed="rId8"/>
          <a:stretch>
            <a:fillRect/>
          </a:stretch>
        </p:blipFill>
        <p:spPr>
          <a:xfrm>
            <a:off x="296582" y="1198987"/>
            <a:ext cx="9421795" cy="4655403"/>
          </a:xfrm>
          <a:prstGeom prst="rect">
            <a:avLst/>
          </a:prstGeom>
        </p:spPr>
      </p:pic>
    </p:spTree>
    <p:extLst>
      <p:ext uri="{BB962C8B-B14F-4D97-AF65-F5344CB8AC3E}">
        <p14:creationId xmlns:p14="http://schemas.microsoft.com/office/powerpoint/2010/main" val="305475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70202D98-AA1E-41BB-B94E-180311759C13}"/>
              </a:ext>
            </a:extLst>
          </p:cNvPr>
          <p:cNvSpPr>
            <a:spLocks noGrp="1"/>
          </p:cNvSpPr>
          <p:nvPr>
            <p:ph type="sldNum" sz="quarter" idx="15"/>
          </p:nvPr>
        </p:nvSpPr>
        <p:spPr>
          <a:xfrm>
            <a:off x="11447502" y="6401750"/>
            <a:ext cx="278418" cy="274324"/>
          </a:xfrm>
        </p:spPr>
        <p:txBody>
          <a:bodyPr rtlCol="0"/>
          <a:lstStyle/>
          <a:p>
            <a:pPr rtl="0"/>
            <a:fld id="{19B51A1E-902D-48AF-9020-955120F399B6}" type="slidenum">
              <a:rPr lang="el-GR" smtClean="0"/>
              <a:pPr rtl="0"/>
              <a:t>29</a:t>
            </a:fld>
            <a:endParaRPr lang="el-GR" dirty="0"/>
          </a:p>
        </p:txBody>
      </p:sp>
      <p:sp>
        <p:nvSpPr>
          <p:cNvPr id="2" name="Τίτλος 19">
            <a:extLst>
              <a:ext uri="{FF2B5EF4-FFF2-40B4-BE49-F238E27FC236}">
                <a16:creationId xmlns:a16="http://schemas.microsoft.com/office/drawing/2014/main" id="{2421C6F3-6932-50D8-591A-29B8ADF003B8}"/>
              </a:ext>
            </a:extLst>
          </p:cNvPr>
          <p:cNvSpPr txBox="1">
            <a:spLocks/>
          </p:cNvSpPr>
          <p:nvPr/>
        </p:nvSpPr>
        <p:spPr>
          <a:xfrm>
            <a:off x="1408529" y="2607930"/>
            <a:ext cx="4498289" cy="1674470"/>
          </a:xfrm>
          <a:prstGeom prst="rect">
            <a:avLst/>
          </a:prstGeom>
        </p:spPr>
        <p:txBody>
          <a:bodyPr rtlCol="0"/>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r>
              <a:rPr lang="el-GR" dirty="0"/>
              <a:t>ΕΥΧΑΡΙΣΤΟΥΜΕ</a:t>
            </a:r>
          </a:p>
        </p:txBody>
      </p:sp>
      <p:sp>
        <p:nvSpPr>
          <p:cNvPr id="16" name="Θέση περιεχομένου 3">
            <a:extLst>
              <a:ext uri="{FF2B5EF4-FFF2-40B4-BE49-F238E27FC236}">
                <a16:creationId xmlns:a16="http://schemas.microsoft.com/office/drawing/2014/main" id="{6FC684D6-F1B3-BFF2-3172-AF3886A884C7}"/>
              </a:ext>
            </a:extLst>
          </p:cNvPr>
          <p:cNvSpPr txBox="1">
            <a:spLocks/>
          </p:cNvSpPr>
          <p:nvPr/>
        </p:nvSpPr>
        <p:spPr>
          <a:xfrm>
            <a:off x="9982654" y="6264262"/>
            <a:ext cx="1402038" cy="506085"/>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7" name="Picture 2" descr="A picture containing text, outdoor, sign&#10;&#10;Description automatically generated">
            <a:extLst>
              <a:ext uri="{FF2B5EF4-FFF2-40B4-BE49-F238E27FC236}">
                <a16:creationId xmlns:a16="http://schemas.microsoft.com/office/drawing/2014/main" id="{9540208A-D910-3A4B-A120-5BA5EAAEBE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4799" y="6401749"/>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4104CD28-4499-5EC0-D1D0-F85545CD75DE}"/>
              </a:ext>
            </a:extLst>
          </p:cNvPr>
          <p:cNvGrpSpPr/>
          <p:nvPr/>
        </p:nvGrpSpPr>
        <p:grpSpPr>
          <a:xfrm>
            <a:off x="691698" y="6268994"/>
            <a:ext cx="4679549" cy="506085"/>
            <a:chOff x="677334" y="6042605"/>
            <a:chExt cx="8306944" cy="774383"/>
          </a:xfrm>
        </p:grpSpPr>
        <p:pic>
          <p:nvPicPr>
            <p:cNvPr id="20" name="Picture 4" descr="Logo&#10;&#10;Description automatically generated">
              <a:extLst>
                <a:ext uri="{FF2B5EF4-FFF2-40B4-BE49-F238E27FC236}">
                  <a16:creationId xmlns:a16="http://schemas.microsoft.com/office/drawing/2014/main" id="{28085709-EF33-01B5-FA83-442E096D73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Graphical user interface, text, application&#10;&#10;Description automatically generated">
              <a:extLst>
                <a:ext uri="{FF2B5EF4-FFF2-40B4-BE49-F238E27FC236}">
                  <a16:creationId xmlns:a16="http://schemas.microsoft.com/office/drawing/2014/main" id="{6A7DD1F7-3B0D-74A5-9883-B613BE8175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A picture containing text, outdoor, sign&#10;&#10;Description automatically generated">
              <a:extLst>
                <a:ext uri="{FF2B5EF4-FFF2-40B4-BE49-F238E27FC236}">
                  <a16:creationId xmlns:a16="http://schemas.microsoft.com/office/drawing/2014/main" id="{05CA9578-C050-53D0-78FD-F7FE210471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Placeholder 14">
            <a:extLst>
              <a:ext uri="{FF2B5EF4-FFF2-40B4-BE49-F238E27FC236}">
                <a16:creationId xmlns:a16="http://schemas.microsoft.com/office/drawing/2014/main" id="{B68BB405-D65A-1F01-7A70-34DE0540061D}"/>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8342" r="18342"/>
          <a:stretch/>
        </p:blipFill>
        <p:spPr>
          <a:xfrm>
            <a:off x="6235763" y="-1"/>
            <a:ext cx="5956237" cy="6268995"/>
          </a:xfrm>
          <a:prstGeom prst="rect">
            <a:avLst/>
          </a:prstGeom>
        </p:spPr>
      </p:pic>
    </p:spTree>
    <p:extLst>
      <p:ext uri="{BB962C8B-B14F-4D97-AF65-F5344CB8AC3E}">
        <p14:creationId xmlns:p14="http://schemas.microsoft.com/office/powerpoint/2010/main" val="112031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Θέση κειμένου 2">
            <a:extLst>
              <a:ext uri="{FF2B5EF4-FFF2-40B4-BE49-F238E27FC236}">
                <a16:creationId xmlns:a16="http://schemas.microsoft.com/office/drawing/2014/main" id="{0712B5B0-BC54-0A0C-9A46-54F900F7DC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endParaRPr lang="el-GR" sz="900" b="1" dirty="0">
              <a:solidFill>
                <a:schemeClr val="bg1"/>
              </a:solidFill>
              <a:latin typeface="Arial Narrow" panose="020B0606020202030204" pitchFamily="34" charset="0"/>
            </a:endParaRPr>
          </a:p>
        </p:txBody>
      </p:sp>
      <p:sp>
        <p:nvSpPr>
          <p:cNvPr id="33" name="TextBox 32">
            <a:extLst>
              <a:ext uri="{FF2B5EF4-FFF2-40B4-BE49-F238E27FC236}">
                <a16:creationId xmlns:a16="http://schemas.microsoft.com/office/drawing/2014/main" id="{B82C5291-2798-BF62-F20E-EB144EE8C3A9}"/>
              </a:ext>
            </a:extLst>
          </p:cNvPr>
          <p:cNvSpPr txBox="1"/>
          <p:nvPr/>
        </p:nvSpPr>
        <p:spPr>
          <a:xfrm>
            <a:off x="722631" y="2334233"/>
            <a:ext cx="8510445" cy="707886"/>
          </a:xfrm>
          <a:prstGeom prst="rect">
            <a:avLst/>
          </a:prstGeom>
          <a:solidFill>
            <a:schemeClr val="bg1"/>
          </a:solidFill>
        </p:spPr>
        <p:txBody>
          <a:bodyPr wrap="square" rtlCol="0">
            <a:spAutoFit/>
            <a:scene3d>
              <a:camera prst="orthographicFront"/>
              <a:lightRig rig="threePt" dir="t"/>
            </a:scene3d>
            <a:sp3d extrusionH="57150">
              <a:bevelT w="38100" h="38100" prst="relaxedInset"/>
            </a:sp3d>
          </a:bodyPr>
          <a:lstStyle/>
          <a:p>
            <a:pPr marL="285750" indent="-285750">
              <a:buFont typeface="Wingdings" panose="05000000000000000000" pitchFamily="2" charset="2"/>
              <a:buChar char="q"/>
            </a:pPr>
            <a:r>
              <a:rPr lang="el-GR" sz="2000" dirty="0">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rPr>
              <a:t>Επιχορηγούμενες Δράσεις</a:t>
            </a:r>
            <a:r>
              <a:rPr lang="en-US" sz="2000" dirty="0">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rPr>
              <a:t> που προκηρύσσονται από Υπουργεία (ΕΣΠΑ, Αναπτυξιακός Νόμος, Ταμείο Ανάκαμψης και Ανθεκτικότητας)</a:t>
            </a:r>
            <a:endParaRPr lang="en-US" b="1" i="1" dirty="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7" name="TextBox 16">
            <a:extLst>
              <a:ext uri="{FF2B5EF4-FFF2-40B4-BE49-F238E27FC236}">
                <a16:creationId xmlns:a16="http://schemas.microsoft.com/office/drawing/2014/main" id="{A0F4BCFC-6EED-5210-A7FB-F6A5B8FF03AD}"/>
              </a:ext>
            </a:extLst>
          </p:cNvPr>
          <p:cNvSpPr txBox="1"/>
          <p:nvPr/>
        </p:nvSpPr>
        <p:spPr>
          <a:xfrm>
            <a:off x="751826" y="1083210"/>
            <a:ext cx="8510445" cy="461665"/>
          </a:xfrm>
          <a:prstGeom prst="rect">
            <a:avLst/>
          </a:prstGeom>
          <a:solidFill>
            <a:schemeClr val="bg1">
              <a:lumMod val="95000"/>
            </a:schemeClr>
          </a:solidFill>
        </p:spPr>
        <p:txBody>
          <a:bodyPr wrap="square" rtlCol="0">
            <a:spAutoFit/>
            <a:scene3d>
              <a:camera prst="orthographicFront"/>
              <a:lightRig rig="threePt" dir="t"/>
            </a:scene3d>
            <a:sp3d extrusionH="57150">
              <a:bevelT w="38100" h="38100" prst="relaxedInset"/>
            </a:sp3d>
          </a:bodyPr>
          <a:lstStyle/>
          <a:p>
            <a:pPr algn="ctr"/>
            <a:r>
              <a:rPr lang="el-GR" sz="2400" b="1" i="1" dirty="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ΠΕΡΙΕΧΟΜΕΝΑ ΠΑΡΟΥΣΙΑΣΗΣ</a:t>
            </a:r>
            <a:endParaRPr lang="en-US" sz="2000" b="1" i="1" dirty="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9" name="TextBox 18">
            <a:extLst>
              <a:ext uri="{FF2B5EF4-FFF2-40B4-BE49-F238E27FC236}">
                <a16:creationId xmlns:a16="http://schemas.microsoft.com/office/drawing/2014/main" id="{1825CF21-D70F-917F-A604-4ABFF6EDF674}"/>
              </a:ext>
            </a:extLst>
          </p:cNvPr>
          <p:cNvSpPr txBox="1"/>
          <p:nvPr/>
        </p:nvSpPr>
        <p:spPr>
          <a:xfrm>
            <a:off x="751825" y="3375739"/>
            <a:ext cx="8510445" cy="1015663"/>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pPr marL="285750" indent="-285750" algn="just">
              <a:buFont typeface="Wingdings" panose="05000000000000000000" pitchFamily="2" charset="2"/>
              <a:buChar char="q"/>
            </a:pPr>
            <a:r>
              <a:rPr lang="el-GR" sz="2000" dirty="0">
                <a:effectLst>
                  <a:outerShdw blurRad="38100" dist="38100" dir="2700000" algn="tl">
                    <a:srgbClr val="000000">
                      <a:alpha val="43137"/>
                    </a:srgbClr>
                  </a:outerShdw>
                </a:effectLst>
                <a:latin typeface="Segoe UI" panose="020B0502040204020203" pitchFamily="34" charset="0"/>
              </a:rPr>
              <a:t>Πλατφόρμα </a:t>
            </a:r>
            <a:r>
              <a:rPr lang="en-US" sz="2000" dirty="0">
                <a:effectLst>
                  <a:outerShdw blurRad="38100" dist="38100" dir="2700000" algn="tl">
                    <a:srgbClr val="000000">
                      <a:alpha val="43137"/>
                    </a:srgbClr>
                  </a:outerShdw>
                </a:effectLst>
                <a:latin typeface="Segoe UI" panose="020B0502040204020203" pitchFamily="34" charset="0"/>
              </a:rPr>
              <a:t>business4extroversion </a:t>
            </a:r>
            <a:r>
              <a:rPr lang="el-GR" sz="2000" dirty="0">
                <a:effectLst>
                  <a:outerShdw blurRad="38100" dist="38100" dir="2700000" algn="tl">
                    <a:srgbClr val="000000">
                      <a:alpha val="43137"/>
                    </a:srgbClr>
                  </a:outerShdw>
                </a:effectLst>
                <a:latin typeface="Segoe UI" panose="020B0502040204020203" pitchFamily="34" charset="0"/>
              </a:rPr>
              <a:t>&amp; Βασικές οριζόντιες προπαρασκευαστικές ενέργειες συμμετοχής σε επιχορηγούμενες Δράσεις</a:t>
            </a:r>
            <a:endParaRPr lang="en-US" sz="2000" dirty="0">
              <a:effectLst>
                <a:outerShdw blurRad="38100" dist="38100" dir="2700000" algn="tl">
                  <a:srgbClr val="000000">
                    <a:alpha val="43137"/>
                  </a:srgbClr>
                </a:outerShdw>
              </a:effectLst>
              <a:latin typeface="Segoe UI" panose="020B0502040204020203" pitchFamily="34" charset="0"/>
            </a:endParaRPr>
          </a:p>
        </p:txBody>
      </p:sp>
      <p:sp>
        <p:nvSpPr>
          <p:cNvPr id="18" name="TextBox 17">
            <a:extLst>
              <a:ext uri="{FF2B5EF4-FFF2-40B4-BE49-F238E27FC236}">
                <a16:creationId xmlns:a16="http://schemas.microsoft.com/office/drawing/2014/main" id="{B1056F7A-41CD-AFEF-E199-DAE390A29F01}"/>
              </a:ext>
            </a:extLst>
          </p:cNvPr>
          <p:cNvSpPr txBox="1"/>
          <p:nvPr/>
        </p:nvSpPr>
        <p:spPr>
          <a:xfrm>
            <a:off x="751825" y="1593833"/>
            <a:ext cx="8510445" cy="400110"/>
          </a:xfrm>
          <a:prstGeom prst="rect">
            <a:avLst/>
          </a:prstGeom>
          <a:solidFill>
            <a:schemeClr val="bg1"/>
          </a:solidFill>
        </p:spPr>
        <p:txBody>
          <a:bodyPr wrap="square" rtlCol="0">
            <a:spAutoFit/>
            <a:scene3d>
              <a:camera prst="orthographicFront"/>
              <a:lightRig rig="threePt" dir="t"/>
            </a:scene3d>
            <a:sp3d extrusionH="57150">
              <a:bevelT w="38100" h="38100" prst="relaxedInset"/>
            </a:sp3d>
          </a:bodyPr>
          <a:lstStyle/>
          <a:p>
            <a:pPr marL="285750" indent="-285750">
              <a:buFont typeface="Wingdings" panose="05000000000000000000" pitchFamily="2" charset="2"/>
              <a:buChar char="q"/>
            </a:pPr>
            <a:r>
              <a:rPr lang="el-GR" sz="2000" dirty="0">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rPr>
              <a:t>Διαθέσιμα Χρηματοδοτικά Ταμεία για προκήρυξη Δράσεων</a:t>
            </a:r>
          </a:p>
        </p:txBody>
      </p:sp>
    </p:spTree>
    <p:extLst>
      <p:ext uri="{BB962C8B-B14F-4D97-AF65-F5344CB8AC3E}">
        <p14:creationId xmlns:p14="http://schemas.microsoft.com/office/powerpoint/2010/main" val="3608939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06851" y="1603490"/>
            <a:ext cx="8441781" cy="830997"/>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Περιφερει</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ακό Πρόγραμμα Περιφέρειας Αττικής </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2021-202</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7»</a:t>
            </a:r>
            <a:endPar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7DEB13E6-13E0-A0B1-6CF3-C7B12C7412F6}"/>
              </a:ext>
            </a:extLst>
          </p:cNvPr>
          <p:cNvPicPr>
            <a:picLocks noChangeAspect="1"/>
          </p:cNvPicPr>
          <p:nvPr/>
        </p:nvPicPr>
        <p:blipFill>
          <a:blip r:embed="rId8"/>
          <a:stretch>
            <a:fillRect/>
          </a:stretch>
        </p:blipFill>
        <p:spPr>
          <a:xfrm>
            <a:off x="1474431" y="2723658"/>
            <a:ext cx="6771785" cy="950768"/>
          </a:xfrm>
          <a:prstGeom prst="rect">
            <a:avLst/>
          </a:prstGeom>
        </p:spPr>
      </p:pic>
      <p:sp>
        <p:nvSpPr>
          <p:cNvPr id="10" name="TextBox 9">
            <a:extLst>
              <a:ext uri="{FF2B5EF4-FFF2-40B4-BE49-F238E27FC236}">
                <a16:creationId xmlns:a16="http://schemas.microsoft.com/office/drawing/2014/main" id="{E6E0B1A1-5374-3C20-52C3-73243754847A}"/>
              </a:ext>
            </a:extLst>
          </p:cNvPr>
          <p:cNvSpPr txBox="1"/>
          <p:nvPr/>
        </p:nvSpPr>
        <p:spPr>
          <a:xfrm>
            <a:off x="1474431" y="3779248"/>
            <a:ext cx="6771785"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Σύνολο: 2.025.044.839,00 €</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spTree>
    <p:extLst>
      <p:ext uri="{BB962C8B-B14F-4D97-AF65-F5344CB8AC3E}">
        <p14:creationId xmlns:p14="http://schemas.microsoft.com/office/powerpoint/2010/main" val="1553043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31</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143705" y="593442"/>
            <a:ext cx="9321695"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a:t>
            </a:r>
            <a:r>
              <a:rPr lang="en-US" sz="2400" dirty="0" err="1">
                <a:ln w="0"/>
                <a:effectLst>
                  <a:outerShdw blurRad="38100" dist="19050" dir="2700000" algn="tl" rotWithShape="0">
                    <a:schemeClr val="dk1">
                      <a:alpha val="40000"/>
                    </a:schemeClr>
                  </a:outerShdw>
                </a:effectLst>
                <a:latin typeface="Segoe UI" panose="020B0502040204020203" pitchFamily="34" charset="0"/>
              </a:rPr>
              <a:t>Περιφερει</a:t>
            </a:r>
            <a:r>
              <a:rPr lang="en-US" sz="2400" dirty="0">
                <a:ln w="0"/>
                <a:effectLst>
                  <a:outerShdw blurRad="38100" dist="19050" dir="2700000" algn="tl" rotWithShape="0">
                    <a:schemeClr val="dk1">
                      <a:alpha val="40000"/>
                    </a:schemeClr>
                  </a:outerShdw>
                </a:effectLst>
                <a:latin typeface="Segoe UI" panose="020B0502040204020203" pitchFamily="34" charset="0"/>
              </a:rPr>
              <a:t>ακό </a:t>
            </a:r>
            <a:r>
              <a:rPr lang="el-GR" sz="2400" dirty="0">
                <a:ln w="0"/>
                <a:effectLst>
                  <a:outerShdw blurRad="38100" dist="19050" dir="2700000" algn="tl" rotWithShape="0">
                    <a:schemeClr val="dk1">
                      <a:alpha val="40000"/>
                    </a:schemeClr>
                  </a:outerShdw>
                </a:effectLst>
                <a:latin typeface="Segoe UI" panose="020B0502040204020203" pitchFamily="34" charset="0"/>
              </a:rPr>
              <a:t>Επιχειρησιακό </a:t>
            </a:r>
            <a:r>
              <a:rPr lang="en-US" sz="2400" dirty="0" err="1">
                <a:ln w="0"/>
                <a:effectLst>
                  <a:outerShdw blurRad="38100" dist="19050" dir="2700000" algn="tl" rotWithShape="0">
                    <a:schemeClr val="dk1">
                      <a:alpha val="40000"/>
                    </a:schemeClr>
                  </a:outerShdw>
                </a:effectLst>
                <a:latin typeface="Segoe UI" panose="020B0502040204020203" pitchFamily="34" charset="0"/>
              </a:rPr>
              <a:t>Πρόγρ</a:t>
            </a:r>
            <a:r>
              <a:rPr lang="en-US" sz="2400" dirty="0">
                <a:ln w="0"/>
                <a:effectLst>
                  <a:outerShdw blurRad="38100" dist="19050" dir="2700000" algn="tl" rotWithShape="0">
                    <a:schemeClr val="dk1">
                      <a:alpha val="40000"/>
                    </a:schemeClr>
                  </a:outerShdw>
                </a:effectLst>
                <a:latin typeface="Segoe UI" panose="020B0502040204020203" pitchFamily="34" charset="0"/>
              </a:rPr>
              <a:t>αμμα Περιφέρειας Αττικής 2021-202</a:t>
            </a:r>
            <a:r>
              <a:rPr lang="el-GR" sz="2400" dirty="0">
                <a:ln w="0"/>
                <a:effectLst>
                  <a:outerShdw blurRad="38100" dist="19050" dir="2700000" algn="tl" rotWithShape="0">
                    <a:schemeClr val="dk1">
                      <a:alpha val="40000"/>
                    </a:schemeClr>
                  </a:outerShdw>
                </a:effectLst>
                <a:latin typeface="Segoe UI" panose="020B0502040204020203" pitchFamily="34" charset="0"/>
              </a:rPr>
              <a:t>7»</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10" name="Picture 9">
            <a:extLst>
              <a:ext uri="{FF2B5EF4-FFF2-40B4-BE49-F238E27FC236}">
                <a16:creationId xmlns:a16="http://schemas.microsoft.com/office/drawing/2014/main" id="{381D2601-14D8-510B-AEB1-8FE5A8594FCD}"/>
              </a:ext>
            </a:extLst>
          </p:cNvPr>
          <p:cNvPicPr>
            <a:picLocks noChangeAspect="1"/>
          </p:cNvPicPr>
          <p:nvPr/>
        </p:nvPicPr>
        <p:blipFill>
          <a:blip r:embed="rId8"/>
          <a:stretch>
            <a:fillRect/>
          </a:stretch>
        </p:blipFill>
        <p:spPr>
          <a:xfrm>
            <a:off x="170095" y="1696825"/>
            <a:ext cx="9321695" cy="3803500"/>
          </a:xfrm>
          <a:prstGeom prst="rect">
            <a:avLst/>
          </a:prstGeom>
        </p:spPr>
      </p:pic>
    </p:spTree>
    <p:extLst>
      <p:ext uri="{BB962C8B-B14F-4D97-AF65-F5344CB8AC3E}">
        <p14:creationId xmlns:p14="http://schemas.microsoft.com/office/powerpoint/2010/main" val="155282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32</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Εικόνα 3">
            <a:extLst>
              <a:ext uri="{FF2B5EF4-FFF2-40B4-BE49-F238E27FC236}">
                <a16:creationId xmlns:a16="http://schemas.microsoft.com/office/drawing/2014/main" id="{13E49E26-19DE-345A-61C4-798B761D3F0E}"/>
              </a:ext>
            </a:extLst>
          </p:cNvPr>
          <p:cNvPicPr>
            <a:picLocks noChangeAspect="1"/>
          </p:cNvPicPr>
          <p:nvPr/>
        </p:nvPicPr>
        <p:blipFill>
          <a:blip r:embed="rId8"/>
          <a:stretch>
            <a:fillRect/>
          </a:stretch>
        </p:blipFill>
        <p:spPr>
          <a:xfrm>
            <a:off x="143705" y="550591"/>
            <a:ext cx="9456191" cy="5310287"/>
          </a:xfrm>
          <a:prstGeom prst="rect">
            <a:avLst/>
          </a:prstGeom>
        </p:spPr>
      </p:pic>
    </p:spTree>
    <p:extLst>
      <p:ext uri="{BB962C8B-B14F-4D97-AF65-F5344CB8AC3E}">
        <p14:creationId xmlns:p14="http://schemas.microsoft.com/office/powerpoint/2010/main" val="170816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33</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DAC4F2A9-C304-1E5A-8B58-1E03EE510601}"/>
              </a:ext>
            </a:extLst>
          </p:cNvPr>
          <p:cNvPicPr>
            <a:picLocks noChangeAspect="1"/>
          </p:cNvPicPr>
          <p:nvPr/>
        </p:nvPicPr>
        <p:blipFill>
          <a:blip r:embed="rId8"/>
          <a:stretch>
            <a:fillRect/>
          </a:stretch>
        </p:blipFill>
        <p:spPr>
          <a:xfrm>
            <a:off x="143705" y="644060"/>
            <a:ext cx="9370998" cy="5245325"/>
          </a:xfrm>
          <a:prstGeom prst="rect">
            <a:avLst/>
          </a:prstGeom>
        </p:spPr>
      </p:pic>
    </p:spTree>
    <p:extLst>
      <p:ext uri="{BB962C8B-B14F-4D97-AF65-F5344CB8AC3E}">
        <p14:creationId xmlns:p14="http://schemas.microsoft.com/office/powerpoint/2010/main" val="1354834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688423" y="1264916"/>
            <a:ext cx="8475829" cy="830997"/>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effectLst>
                  <a:outerShdw blurRad="38100" dist="38100" dir="2700000" algn="tl">
                    <a:srgbClr val="000000">
                      <a:alpha val="43137"/>
                    </a:srgbClr>
                  </a:outerShdw>
                </a:effectLst>
                <a:latin typeface="Segoe UI" panose="020B0502040204020203" pitchFamily="34" charset="0"/>
              </a:rPr>
              <a:t>Ολοκληρωμένη Χωρική Επένδυση Δυτικής Αθήνας (ΟΧΕ) στα πλαίσια του ΣΠ5 του ΠΠ Αττική 2021-2027</a:t>
            </a:r>
            <a:endParaRPr lang="en-US" sz="2400" dirty="0">
              <a:effectLst>
                <a:outerShdw blurRad="38100" dist="38100" dir="2700000" algn="tl">
                  <a:srgbClr val="000000">
                    <a:alpha val="43137"/>
                  </a:srgb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40A33731-FD6B-85EE-3124-BC881B68F0F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13922B11-BA6A-C746-20B7-7D59CBB26C8F}"/>
              </a:ext>
            </a:extLst>
          </p:cNvPr>
          <p:cNvSpPr txBox="1"/>
          <p:nvPr/>
        </p:nvSpPr>
        <p:spPr>
          <a:xfrm>
            <a:off x="1585327" y="2254610"/>
            <a:ext cx="6771785"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Σύνολο: 163.800.000,00 €</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pic>
        <p:nvPicPr>
          <p:cNvPr id="10" name="Picture 9">
            <a:extLst>
              <a:ext uri="{FF2B5EF4-FFF2-40B4-BE49-F238E27FC236}">
                <a16:creationId xmlns:a16="http://schemas.microsoft.com/office/drawing/2014/main" id="{36407138-266B-941A-F444-31B8CC7E7E66}"/>
              </a:ext>
            </a:extLst>
          </p:cNvPr>
          <p:cNvPicPr>
            <a:picLocks noChangeAspect="1"/>
          </p:cNvPicPr>
          <p:nvPr/>
        </p:nvPicPr>
        <p:blipFill>
          <a:blip r:embed="rId8"/>
          <a:stretch>
            <a:fillRect/>
          </a:stretch>
        </p:blipFill>
        <p:spPr>
          <a:xfrm>
            <a:off x="3216437" y="2864107"/>
            <a:ext cx="3419799" cy="3035290"/>
          </a:xfrm>
          <a:prstGeom prst="rect">
            <a:avLst/>
          </a:prstGeom>
        </p:spPr>
      </p:pic>
    </p:spTree>
    <p:extLst>
      <p:ext uri="{BB962C8B-B14F-4D97-AF65-F5344CB8AC3E}">
        <p14:creationId xmlns:p14="http://schemas.microsoft.com/office/powerpoint/2010/main" val="2332664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1048215" y="6010507"/>
            <a:ext cx="8040029" cy="780654"/>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675705"/>
            <a:ext cx="9020861" cy="369332"/>
          </a:xfrm>
          <a:prstGeom prst="rect">
            <a:avLst/>
          </a:prstGeom>
          <a:solidFill>
            <a:schemeClr val="accent6"/>
          </a:solidFill>
        </p:spPr>
        <p:txBody>
          <a:bodyPr wrap="square" rtlCol="0">
            <a:spAutoFit/>
          </a:bodyPr>
          <a:lstStyle/>
          <a:p>
            <a:r>
              <a:rPr lang="el-GR" b="1" dirty="0"/>
              <a:t>Οργάνωση ΟΧΕ/ΒΑΑ                                                                       </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Δυτικής Αθήνας 2021-2027</a:t>
            </a:r>
          </a:p>
        </p:txBody>
      </p:sp>
      <p:sp>
        <p:nvSpPr>
          <p:cNvPr id="4" name="TextBox 3">
            <a:extLst>
              <a:ext uri="{FF2B5EF4-FFF2-40B4-BE49-F238E27FC236}">
                <a16:creationId xmlns:a16="http://schemas.microsoft.com/office/drawing/2014/main" id="{4665BE9C-B443-87C3-2FA9-A8F674B16ADA}"/>
              </a:ext>
            </a:extLst>
          </p:cNvPr>
          <p:cNvSpPr txBox="1"/>
          <p:nvPr/>
        </p:nvSpPr>
        <p:spPr>
          <a:xfrm>
            <a:off x="353998" y="1107121"/>
            <a:ext cx="9135691" cy="3416320"/>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Διαρθρώνεται σε</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p>
          <a:p>
            <a:r>
              <a:rPr lang="el-GR" sz="1600" i="1" dirty="0"/>
              <a:t>Κύριες Στρατηγικές Επιλογές (ΣΕ) : </a:t>
            </a:r>
          </a:p>
          <a:p>
            <a:pPr marL="285750" indent="-285750">
              <a:buFont typeface="Arial" panose="020B0604020202020204" pitchFamily="34" charset="0"/>
              <a:buChar char="•"/>
            </a:pPr>
            <a:r>
              <a:rPr lang="el-GR" sz="1600" dirty="0"/>
              <a:t>Ενίσχυση της Αναπτυξιακής Δυναμικής της Δυτικής Αθήνας - Εμβληματικές/Διαδημοτικές Παρεμβάσεις </a:t>
            </a:r>
          </a:p>
          <a:p>
            <a:pPr marL="285750" indent="-285750">
              <a:buFont typeface="Arial" panose="020B0604020202020204" pitchFamily="34" charset="0"/>
              <a:buChar char="•"/>
            </a:pPr>
            <a:r>
              <a:rPr lang="el-GR" sz="1600" dirty="0"/>
              <a:t>Αστική - </a:t>
            </a:r>
            <a:r>
              <a:rPr lang="el-GR" sz="1600" dirty="0" err="1"/>
              <a:t>Περι</a:t>
            </a:r>
            <a:r>
              <a:rPr lang="el-GR" sz="1600" dirty="0"/>
              <a:t>-αστική Αναζωογόνηση και Ανθεκτικότητα, Βιώσιμη Αστική Κινητικότητα, Ενεργειακή Αποδοτικότητα Δημοσίων Υποδομών σε Διαδημοτικό Επίπεδο</a:t>
            </a:r>
          </a:p>
          <a:p>
            <a:pPr marL="285750" indent="-285750">
              <a:buFont typeface="Arial" panose="020B0604020202020204" pitchFamily="34" charset="0"/>
              <a:buChar char="•"/>
            </a:pPr>
            <a:r>
              <a:rPr lang="el-GR" sz="1600" dirty="0"/>
              <a:t>Ενίσχυση της </a:t>
            </a:r>
            <a:r>
              <a:rPr lang="el-GR" sz="1600" dirty="0" err="1"/>
              <a:t>Μητροπολιτικότητας</a:t>
            </a:r>
            <a:r>
              <a:rPr lang="el-GR" sz="1600" dirty="0"/>
              <a:t> </a:t>
            </a:r>
          </a:p>
          <a:p>
            <a:pPr marL="285750"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Ενίσχυση της Επιχειρηματικότητας, της Εξωστρέφειας και της Προσαρμοστικότητας – Έμφαση στη Βιομηχανική &amp; Πράσινη Μετάβαση &amp; Ανθεκτικότητα</a:t>
            </a:r>
          </a:p>
          <a:p>
            <a:pPr marL="285750"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Ενίσχυση της Ψηφιακής Μετάβασης &amp; της Έξυπνης Διαβίωσης</a:t>
            </a:r>
          </a:p>
          <a:p>
            <a:pPr marL="285750" indent="-285750">
              <a:buFont typeface="Arial" panose="020B0604020202020204" pitchFamily="34" charset="0"/>
              <a:buChar char="•"/>
            </a:pPr>
            <a:r>
              <a:rPr lang="el-GR" sz="1600" dirty="0"/>
              <a:t>Πρωτοβουλίες για την Ανάδειξη της Δ. Αθήνας ως Τουριστικό, Πολιτιστικό, Επιχειρηματικό Προορισμό</a:t>
            </a:r>
          </a:p>
          <a:p>
            <a:pPr marL="285750"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Παρεμβάσεις Προώθησης της Απασχόλησης και Ενίσχυσης της </a:t>
            </a:r>
            <a:r>
              <a:rPr lang="el-GR" sz="1600" b="1" dirty="0" err="1">
                <a:solidFill>
                  <a:schemeClr val="accent6">
                    <a:lumMod val="50000"/>
                  </a:schemeClr>
                </a:solidFill>
                <a:effectLst>
                  <a:outerShdw blurRad="38100" dist="38100" dir="2700000" algn="tl">
                    <a:srgbClr val="000000">
                      <a:alpha val="43137"/>
                    </a:srgbClr>
                  </a:outerShdw>
                </a:effectLst>
              </a:rPr>
              <a:t>Μικρο</a:t>
            </a:r>
            <a:r>
              <a:rPr lang="el-GR" sz="1600" b="1" dirty="0">
                <a:solidFill>
                  <a:schemeClr val="accent6">
                    <a:lumMod val="50000"/>
                  </a:schemeClr>
                </a:solidFill>
                <a:effectLst>
                  <a:outerShdw blurRad="38100" dist="38100" dir="2700000" algn="tl">
                    <a:srgbClr val="000000">
                      <a:alpha val="43137"/>
                    </a:srgbClr>
                  </a:outerShdw>
                </a:effectLst>
              </a:rPr>
              <a:t>-επιχειρηματικότητας</a:t>
            </a:r>
          </a:p>
          <a:p>
            <a:pPr marL="285750" indent="-285750">
              <a:buFont typeface="Arial" panose="020B0604020202020204" pitchFamily="34" charset="0"/>
              <a:buChar char="•"/>
            </a:pPr>
            <a:r>
              <a:rPr lang="el-GR" sz="1600" dirty="0"/>
              <a:t>Ενίσχυση της Κοινωνικής Συνοχής και διασφάλιση της Πρόσβασης των ευπαθών Ομάδων σε ανοιχτές, δια-δημοτικές, σύγχρονες και εξατομικευμένες Κοινωνικές υποδομές, υπηρεσίες και παροχές</a:t>
            </a:r>
            <a:endParaRPr lang="el-GR" sz="1600" dirty="0">
              <a:effectLst>
                <a:glow rad="101600">
                  <a:schemeClr val="bg2">
                    <a:lumMod val="65000"/>
                    <a:alpha val="60000"/>
                  </a:schemeClr>
                </a:glow>
              </a:effectLst>
            </a:endParaRP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Πίνακας 12">
            <a:extLst>
              <a:ext uri="{FF2B5EF4-FFF2-40B4-BE49-F238E27FC236}">
                <a16:creationId xmlns:a16="http://schemas.microsoft.com/office/drawing/2014/main" id="{5F957483-5F41-2AC1-9523-9ADCF965B0BF}"/>
              </a:ext>
            </a:extLst>
          </p:cNvPr>
          <p:cNvGraphicFramePr>
            <a:graphicFrameLocks noGrp="1"/>
          </p:cNvGraphicFramePr>
          <p:nvPr/>
        </p:nvGraphicFramePr>
        <p:xfrm>
          <a:off x="353999" y="4520738"/>
          <a:ext cx="9135690" cy="1554480"/>
        </p:xfrm>
        <a:graphic>
          <a:graphicData uri="http://schemas.openxmlformats.org/drawingml/2006/table">
            <a:tbl>
              <a:tblPr firstRow="1" bandRow="1">
                <a:effectLst>
                  <a:innerShdw blurRad="63500" dist="50800" dir="13500000">
                    <a:prstClr val="black">
                      <a:alpha val="50000"/>
                    </a:prstClr>
                  </a:innerShdw>
                </a:effectLst>
                <a:tableStyleId>{073A0DAA-6AF3-43AB-8588-CEC1D06C72B9}</a:tableStyleId>
              </a:tblPr>
              <a:tblGrid>
                <a:gridCol w="984055">
                  <a:extLst>
                    <a:ext uri="{9D8B030D-6E8A-4147-A177-3AD203B41FA5}">
                      <a16:colId xmlns:a16="http://schemas.microsoft.com/office/drawing/2014/main" val="1601335244"/>
                    </a:ext>
                  </a:extLst>
                </a:gridCol>
                <a:gridCol w="1176624">
                  <a:extLst>
                    <a:ext uri="{9D8B030D-6E8A-4147-A177-3AD203B41FA5}">
                      <a16:colId xmlns:a16="http://schemas.microsoft.com/office/drawing/2014/main" val="549472"/>
                    </a:ext>
                  </a:extLst>
                </a:gridCol>
                <a:gridCol w="1108742">
                  <a:extLst>
                    <a:ext uri="{9D8B030D-6E8A-4147-A177-3AD203B41FA5}">
                      <a16:colId xmlns:a16="http://schemas.microsoft.com/office/drawing/2014/main" val="2935679286"/>
                    </a:ext>
                  </a:extLst>
                </a:gridCol>
                <a:gridCol w="803271">
                  <a:extLst>
                    <a:ext uri="{9D8B030D-6E8A-4147-A177-3AD203B41FA5}">
                      <a16:colId xmlns:a16="http://schemas.microsoft.com/office/drawing/2014/main" val="2559601560"/>
                    </a:ext>
                  </a:extLst>
                </a:gridCol>
                <a:gridCol w="1357644">
                  <a:extLst>
                    <a:ext uri="{9D8B030D-6E8A-4147-A177-3AD203B41FA5}">
                      <a16:colId xmlns:a16="http://schemas.microsoft.com/office/drawing/2014/main" val="3406456831"/>
                    </a:ext>
                  </a:extLst>
                </a:gridCol>
                <a:gridCol w="1120055">
                  <a:extLst>
                    <a:ext uri="{9D8B030D-6E8A-4147-A177-3AD203B41FA5}">
                      <a16:colId xmlns:a16="http://schemas.microsoft.com/office/drawing/2014/main" val="3321161144"/>
                    </a:ext>
                  </a:extLst>
                </a:gridCol>
                <a:gridCol w="1244506">
                  <a:extLst>
                    <a:ext uri="{9D8B030D-6E8A-4147-A177-3AD203B41FA5}">
                      <a16:colId xmlns:a16="http://schemas.microsoft.com/office/drawing/2014/main" val="4205082374"/>
                    </a:ext>
                  </a:extLst>
                </a:gridCol>
                <a:gridCol w="1340793">
                  <a:extLst>
                    <a:ext uri="{9D8B030D-6E8A-4147-A177-3AD203B41FA5}">
                      <a16:colId xmlns:a16="http://schemas.microsoft.com/office/drawing/2014/main" val="4008852198"/>
                    </a:ext>
                  </a:extLst>
                </a:gridCol>
              </a:tblGrid>
              <a:tr h="0">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Στόχοι Πολιτικής</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ΣΠ1</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ΣΠ2</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ΣΠ3</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ΣΠ4 ΕΤΠΑ</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ΣΠ4 ΕΚΤ+</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ΣΠ5</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ΣΥΝΟΛΑ</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9161179"/>
                  </a:ext>
                </a:extLst>
              </a:tr>
              <a:tr h="377584">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Ποσό Δ.Δ</a:t>
                      </a:r>
                      <a:endParaRPr lang="en-US" sz="1400" b="1"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13.000.000€</a:t>
                      </a: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13.000.000€</a:t>
                      </a: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a:t>
                      </a: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15.000.000€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57.800.000€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65.000.000€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163.800.000€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4274684"/>
                  </a:ext>
                </a:extLst>
              </a:tr>
              <a:tr h="377584">
                <a:tc>
                  <a:txBody>
                    <a:bodyPr/>
                    <a:lstStyle/>
                    <a:p>
                      <a:pPr marL="0" indent="0" algn="ctr" defTabSz="914400" rtl="0" eaLnBrk="1" latinLnBrk="0" hangingPunct="1">
                        <a:buFont typeface="Arial" panose="020B0604020202020204" pitchFamily="34" charset="0"/>
                        <a:buNone/>
                      </a:pPr>
                      <a:r>
                        <a:rPr lang="el-GR" sz="1400" b="1" kern="1200" dirty="0">
                          <a:solidFill>
                            <a:schemeClr val="tx1"/>
                          </a:solidFill>
                          <a:latin typeface="+mn-lt"/>
                          <a:ea typeface="+mn-ea"/>
                          <a:cs typeface="+mn-cs"/>
                        </a:rPr>
                        <a:t>%</a:t>
                      </a:r>
                      <a:endParaRPr lang="en-US"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8,00%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tx1"/>
                          </a:solidFill>
                          <a:latin typeface="+mn-lt"/>
                          <a:ea typeface="+mn-ea"/>
                          <a:cs typeface="+mn-cs"/>
                        </a:rPr>
                        <a:t>8,00%</a:t>
                      </a:r>
                      <a:endParaRPr lang="en-US" sz="1400" kern="1200" dirty="0">
                        <a:solidFill>
                          <a:schemeClr val="tx1"/>
                        </a:solidFill>
                        <a:latin typeface="+mn-lt"/>
                        <a:ea typeface="+mn-ea"/>
                        <a:cs typeface="+mn-cs"/>
                      </a:endParaRPr>
                    </a:p>
                    <a:p>
                      <a:pPr algn="ct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0,00%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9,20%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35,30%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35,90%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l-GR" sz="1400" kern="1200" dirty="0">
                          <a:solidFill>
                            <a:schemeClr val="tx1"/>
                          </a:solidFill>
                          <a:latin typeface="+mn-lt"/>
                          <a:ea typeface="+mn-ea"/>
                          <a:cs typeface="+mn-cs"/>
                        </a:rPr>
                        <a:t>100,00%</a:t>
                      </a:r>
                      <a:endParaRPr lang="en-US" sz="14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0050667"/>
                  </a:ext>
                </a:extLst>
              </a:tr>
            </a:tbl>
          </a:graphicData>
        </a:graphic>
      </p:graphicFrame>
      <p:sp>
        <p:nvSpPr>
          <p:cNvPr id="2" name="Θέση κειμένου 2">
            <a:extLst>
              <a:ext uri="{FF2B5EF4-FFF2-40B4-BE49-F238E27FC236}">
                <a16:creationId xmlns:a16="http://schemas.microsoft.com/office/drawing/2014/main" id="{6D348019-6987-3B64-1538-999292005255}"/>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2326226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921330"/>
            <a:ext cx="8441781" cy="830997"/>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Περιφερει</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ακό Πρόγραμμα Ανάπτυξης Περιφέρειας Αττικής  2021-2025</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a:t>
            </a:r>
            <a:r>
              <a:rPr lang="el-GR"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πρ</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εθνικού σκέλους ΠΔΕ)</a:t>
            </a:r>
            <a:endPar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endParaRP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F74E157D-3A6B-8CF8-A49A-0D1A023DEF3D}"/>
              </a:ext>
            </a:extLst>
          </p:cNvPr>
          <p:cNvSpPr txBox="1"/>
          <p:nvPr/>
        </p:nvSpPr>
        <p:spPr>
          <a:xfrm>
            <a:off x="1316980" y="1928919"/>
            <a:ext cx="6771785"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effectLst>
                  <a:outerShdw blurRad="38100" dist="19050" dir="2700000" algn="tl" rotWithShape="0">
                    <a:schemeClr val="dk1">
                      <a:alpha val="40000"/>
                    </a:schemeClr>
                  </a:outerShdw>
                </a:effectLst>
                <a:latin typeface="Segoe UI" panose="020B0502040204020203" pitchFamily="34" charset="0"/>
              </a:rPr>
              <a:t>Σύνολο: 404.000.000,00 €</a:t>
            </a:r>
            <a:endParaRPr lang="en-US" sz="2400" dirty="0">
              <a:ln w="0"/>
              <a:effectLst>
                <a:outerShdw blurRad="38100" dist="19050" dir="2700000" algn="tl" rotWithShape="0">
                  <a:schemeClr val="dk1">
                    <a:alpha val="40000"/>
                  </a:schemeClr>
                </a:outerShdw>
              </a:effectLst>
              <a:latin typeface="Segoe UI" panose="020B0502040204020203" pitchFamily="34" charset="0"/>
            </a:endParaRPr>
          </a:p>
        </p:txBody>
      </p:sp>
      <p:pic>
        <p:nvPicPr>
          <p:cNvPr id="10" name="Picture 9">
            <a:extLst>
              <a:ext uri="{FF2B5EF4-FFF2-40B4-BE49-F238E27FC236}">
                <a16:creationId xmlns:a16="http://schemas.microsoft.com/office/drawing/2014/main" id="{59BEF003-4F10-6CF8-6C32-99CD52A80B93}"/>
              </a:ext>
            </a:extLst>
          </p:cNvPr>
          <p:cNvPicPr>
            <a:picLocks noChangeAspect="1"/>
          </p:cNvPicPr>
          <p:nvPr/>
        </p:nvPicPr>
        <p:blipFill>
          <a:blip r:embed="rId8"/>
          <a:stretch>
            <a:fillRect/>
          </a:stretch>
        </p:blipFill>
        <p:spPr>
          <a:xfrm>
            <a:off x="864516" y="2635612"/>
            <a:ext cx="8289532" cy="2797321"/>
          </a:xfrm>
          <a:prstGeom prst="rect">
            <a:avLst/>
          </a:prstGeom>
        </p:spPr>
      </p:pic>
    </p:spTree>
    <p:extLst>
      <p:ext uri="{BB962C8B-B14F-4D97-AF65-F5344CB8AC3E}">
        <p14:creationId xmlns:p14="http://schemas.microsoft.com/office/powerpoint/2010/main" val="2127386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Ορθογώνιο 25">
            <a:extLst>
              <a:ext uri="{FF2B5EF4-FFF2-40B4-BE49-F238E27FC236}">
                <a16:creationId xmlns:a16="http://schemas.microsoft.com/office/drawing/2014/main" id="{C9DD0DE6-328E-C726-F00D-6801AD4DD444}"/>
              </a:ext>
            </a:extLst>
          </p:cNvPr>
          <p:cNvSpPr/>
          <p:nvPr/>
        </p:nvSpPr>
        <p:spPr>
          <a:xfrm>
            <a:off x="669073" y="2218666"/>
            <a:ext cx="1650380" cy="2189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169892" cy="369332"/>
          </a:xfrm>
          <a:prstGeom prst="rect">
            <a:avLst/>
          </a:prstGeom>
          <a:solidFill>
            <a:schemeClr val="accent6"/>
          </a:solidFill>
        </p:spPr>
        <p:txBody>
          <a:bodyPr wrap="square" rtlCol="0">
            <a:spAutoFit/>
          </a:bodyPr>
          <a:lstStyle/>
          <a:p>
            <a:r>
              <a:rPr lang="el-GR" b="1" dirty="0"/>
              <a:t>Περιφερειακό Πρόγραμμα Ανάπτυξης (ΠΠΑ) Περιφέρειας Αττικής  </a:t>
            </a:r>
            <a:r>
              <a:rPr lang="en-US" b="1" dirty="0"/>
              <a:t>2021-2025</a:t>
            </a:r>
            <a:endParaRPr lang="el-GR" b="1" dirty="0"/>
          </a:p>
        </p:txBody>
      </p:sp>
      <p:sp>
        <p:nvSpPr>
          <p:cNvPr id="12" name="Ορθογώνιο 11">
            <a:extLst>
              <a:ext uri="{FF2B5EF4-FFF2-40B4-BE49-F238E27FC236}">
                <a16:creationId xmlns:a16="http://schemas.microsoft.com/office/drawing/2014/main" id="{95FFAD6A-470A-5CF5-8D3F-982EC067D772}"/>
              </a:ext>
            </a:extLst>
          </p:cNvPr>
          <p:cNvSpPr/>
          <p:nvPr/>
        </p:nvSpPr>
        <p:spPr>
          <a:xfrm>
            <a:off x="1014761" y="1685187"/>
            <a:ext cx="1650380" cy="4558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317268"/>
            <a:ext cx="2693580" cy="2017860"/>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Γενικοί Αναπτυξιακοί Στόχοι</a:t>
            </a:r>
          </a:p>
          <a:p>
            <a:pPr marL="342900" indent="-342900" algn="just">
              <a:buAutoNum type="arabicPeriod"/>
            </a:pPr>
            <a:r>
              <a:rPr lang="el-GR" sz="1600" b="1" dirty="0">
                <a:ln/>
                <a:solidFill>
                  <a:schemeClr val="accent6">
                    <a:lumMod val="50000"/>
                  </a:schemeClr>
                </a:solidFill>
                <a:effectLst>
                  <a:outerShdw blurRad="38100" dist="38100" dir="2700000" algn="tl">
                    <a:srgbClr val="000000">
                      <a:alpha val="43137"/>
                    </a:srgbClr>
                  </a:outerShdw>
                </a:effectLst>
              </a:rPr>
              <a:t>Έξυπνη Ανάπτυξη</a:t>
            </a:r>
          </a:p>
          <a:p>
            <a:pPr marL="342900" indent="-342900" algn="just">
              <a:buAutoNum type="arabicPeriod"/>
            </a:pPr>
            <a:r>
              <a:rPr lang="el-GR" sz="1600" dirty="0"/>
              <a:t>Πράσινη Ανάπτυξη</a:t>
            </a:r>
          </a:p>
          <a:p>
            <a:pPr marL="342900" indent="-342900" algn="just">
              <a:buAutoNum type="arabicPeriod"/>
            </a:pPr>
            <a:r>
              <a:rPr lang="el-GR" sz="1600" dirty="0"/>
              <a:t>Κοινωνική Ανάπτυξη</a:t>
            </a:r>
          </a:p>
          <a:p>
            <a:pPr marL="342900" indent="-342900" algn="just">
              <a:buAutoNum type="arabicPeriod"/>
            </a:pPr>
            <a:r>
              <a:rPr lang="el-GR" sz="1600" dirty="0"/>
              <a:t>Ανάπτυξη υποδομών</a:t>
            </a:r>
          </a:p>
          <a:p>
            <a:pPr marL="342900" indent="-342900" algn="just">
              <a:buAutoNum type="arabicPeriod"/>
            </a:pPr>
            <a:r>
              <a:rPr lang="el-GR" sz="1600" dirty="0"/>
              <a:t>Ενίσχυση εξωστρέφειας </a:t>
            </a:r>
          </a:p>
          <a:p>
            <a:pPr>
              <a:lnSpc>
                <a:spcPct val="150000"/>
              </a:lnSpc>
            </a:pPr>
            <a:endParaRPr lang="en-US" sz="1600" b="1" dirty="0"/>
          </a:p>
        </p:txBody>
      </p:sp>
      <p:sp>
        <p:nvSpPr>
          <p:cNvPr id="11" name="TextBox 10">
            <a:extLst>
              <a:ext uri="{FF2B5EF4-FFF2-40B4-BE49-F238E27FC236}">
                <a16:creationId xmlns:a16="http://schemas.microsoft.com/office/drawing/2014/main" id="{73525CBA-DC1F-DE73-D67A-62DE51EC08CB}"/>
              </a:ext>
            </a:extLst>
          </p:cNvPr>
          <p:cNvSpPr txBox="1"/>
          <p:nvPr/>
        </p:nvSpPr>
        <p:spPr>
          <a:xfrm>
            <a:off x="3255021" y="1317268"/>
            <a:ext cx="6412310" cy="2185214"/>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Ειδικοί Αναπτυξιακοί Στόχοι</a:t>
            </a:r>
          </a:p>
          <a:p>
            <a:pPr marL="742950" lvl="1" indent="-285750">
              <a:buFont typeface="Arial" panose="020B0604020202020204" pitchFamily="34" charset="0"/>
              <a:buChar char="•"/>
            </a:pPr>
            <a:r>
              <a:rPr lang="el-GR" sz="1600" dirty="0"/>
              <a:t>Προώθηση Έρευνας και Τεχνολογικής Ανάπτυξης - Ενίσχυση συνεργασίας μεταξύ επιχειρήσεων και ακαδημαϊκών/ερευνητικών ιδρυμάτων για την παραγωγή καινοτομίας </a:t>
            </a:r>
          </a:p>
          <a:p>
            <a:pPr marL="742950" lvl="1" indent="-285750">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Στήριξη Επιχειρηματικότητας - Ενίσχυση της Καινοτομικής δραστηριότητας </a:t>
            </a:r>
          </a:p>
          <a:p>
            <a:pPr marL="742950" lvl="1" indent="-285750">
              <a:buFont typeface="Arial" panose="020B0604020202020204" pitchFamily="34" charset="0"/>
              <a:buChar char="•"/>
            </a:pPr>
            <a:r>
              <a:rPr lang="el-GR" sz="1600" dirty="0"/>
              <a:t>Προώθηση του Ψηφιακού Μετασχηματισμού του δημόσιου- ιδιωτικού τομέα - Αναβάθμιση των Ψηφιακών Δεξιοτήτων</a:t>
            </a:r>
            <a:endParaRPr lang="en-US" sz="1600" b="1" dirty="0"/>
          </a:p>
        </p:txBody>
      </p:sp>
      <p:sp>
        <p:nvSpPr>
          <p:cNvPr id="24" name="TextBox 23">
            <a:extLst>
              <a:ext uri="{FF2B5EF4-FFF2-40B4-BE49-F238E27FC236}">
                <a16:creationId xmlns:a16="http://schemas.microsoft.com/office/drawing/2014/main" id="{479CF6E3-7DE1-C281-D2A1-9F3705B116B9}"/>
              </a:ext>
            </a:extLst>
          </p:cNvPr>
          <p:cNvSpPr txBox="1"/>
          <p:nvPr/>
        </p:nvSpPr>
        <p:spPr>
          <a:xfrm>
            <a:off x="488670" y="3781852"/>
            <a:ext cx="4697494" cy="1815882"/>
          </a:xfrm>
          <a:prstGeom prst="rect">
            <a:avLst/>
          </a:prstGeom>
          <a:solidFill>
            <a:schemeClr val="bg1"/>
          </a:solidFill>
        </p:spPr>
        <p:txBody>
          <a:bodyPr wrap="square">
            <a:spAutoFit/>
          </a:bodyPr>
          <a:lstStyle/>
          <a:p>
            <a:pPr marL="400050" indent="-400050" algn="just">
              <a:buFont typeface="+mj-lt"/>
              <a:buAutoNum type="romanLcPeriod"/>
            </a:pPr>
            <a:r>
              <a:rPr lang="el-GR" sz="1600" dirty="0"/>
              <a:t>Δημιουργία επιλεγμένων κεντρικών ερευνητικών κέντρων- προγραμμάτων σε τομείς αιχμής </a:t>
            </a:r>
          </a:p>
          <a:p>
            <a:pPr marL="400050" indent="-400050" algn="just">
              <a:buFont typeface="+mj-lt"/>
              <a:buAutoNum type="romanLcPeriod"/>
            </a:pPr>
            <a:r>
              <a:rPr lang="el-GR" sz="1600" dirty="0"/>
              <a:t>Δημιουργία ερευνητικής τεχνογνωσίας και λύσεων ΤΠΕ στον δημόσιο τομέα </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Προώθηση αποτελεσμάτων έρευνας, καινοτομίας και τεχνολογίας στις επιχειρήσεις </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Συστάδες ανάπτυξης </a:t>
            </a:r>
          </a:p>
        </p:txBody>
      </p:sp>
      <p:cxnSp>
        <p:nvCxnSpPr>
          <p:cNvPr id="28" name="Ευθύγραμμο βέλος σύνδεσης 27">
            <a:extLst>
              <a:ext uri="{FF2B5EF4-FFF2-40B4-BE49-F238E27FC236}">
                <a16:creationId xmlns:a16="http://schemas.microsoft.com/office/drawing/2014/main" id="{15AB74B3-938F-3A42-8495-82C8ADBFD807}"/>
              </a:ext>
            </a:extLst>
          </p:cNvPr>
          <p:cNvCxnSpPr>
            <a:cxnSpLocks/>
          </p:cNvCxnSpPr>
          <p:nvPr/>
        </p:nvCxnSpPr>
        <p:spPr>
          <a:xfrm>
            <a:off x="2419814" y="1847553"/>
            <a:ext cx="835205" cy="0"/>
          </a:xfrm>
          <a:prstGeom prst="straightConnector1">
            <a:avLst/>
          </a:prstGeom>
          <a:ln w="9525"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Γραμμή σύνδεσης: Γωνιώδης 43">
            <a:extLst>
              <a:ext uri="{FF2B5EF4-FFF2-40B4-BE49-F238E27FC236}">
                <a16:creationId xmlns:a16="http://schemas.microsoft.com/office/drawing/2014/main" id="{DBD99DB8-92A5-C0CE-10F8-38655E127C79}"/>
              </a:ext>
            </a:extLst>
          </p:cNvPr>
          <p:cNvCxnSpPr>
            <a:cxnSpLocks/>
            <a:endCxn id="24" idx="0"/>
          </p:cNvCxnSpPr>
          <p:nvPr/>
        </p:nvCxnSpPr>
        <p:spPr>
          <a:xfrm rot="5400000">
            <a:off x="2412652" y="3034639"/>
            <a:ext cx="1171978" cy="32244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54" name="Ευθεία γραμμή σύνδεσης 53">
            <a:extLst>
              <a:ext uri="{FF2B5EF4-FFF2-40B4-BE49-F238E27FC236}">
                <a16:creationId xmlns:a16="http://schemas.microsoft.com/office/drawing/2014/main" id="{D506E4D4-43A6-D358-1314-54DDD651A6CB}"/>
              </a:ext>
            </a:extLst>
          </p:cNvPr>
          <p:cNvCxnSpPr>
            <a:cxnSpLocks/>
          </p:cNvCxnSpPr>
          <p:nvPr/>
        </p:nvCxnSpPr>
        <p:spPr>
          <a:xfrm>
            <a:off x="3159865" y="2609872"/>
            <a:ext cx="586948" cy="0"/>
          </a:xfrm>
          <a:prstGeom prst="line">
            <a:avLst/>
          </a:prstGeom>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A7CE56DC-6CC9-A8AD-3239-2A68697A65DC}"/>
              </a:ext>
            </a:extLst>
          </p:cNvPr>
          <p:cNvSpPr txBox="1"/>
          <p:nvPr/>
        </p:nvSpPr>
        <p:spPr>
          <a:xfrm>
            <a:off x="5898994" y="3781852"/>
            <a:ext cx="3768337" cy="1815882"/>
          </a:xfrm>
          <a:prstGeom prst="rect">
            <a:avLst/>
          </a:prstGeom>
          <a:solidFill>
            <a:schemeClr val="bg1"/>
          </a:solidFill>
        </p:spPr>
        <p:txBody>
          <a:bodyPr wrap="square">
            <a:spAutoFit/>
          </a:bodyPr>
          <a:lstStyle/>
          <a:p>
            <a:pPr marL="400050" indent="-400050">
              <a:buFont typeface="+mj-lt"/>
              <a:buAutoNum type="romanLcPeriod" startAt="5"/>
            </a:pPr>
            <a:r>
              <a:rPr lang="el-GR" sz="1600" b="1" dirty="0">
                <a:solidFill>
                  <a:schemeClr val="accent6">
                    <a:lumMod val="50000"/>
                  </a:schemeClr>
                </a:solidFill>
                <a:effectLst>
                  <a:outerShdw blurRad="38100" dist="38100" dir="2700000" algn="tl">
                    <a:srgbClr val="000000">
                      <a:alpha val="43137"/>
                    </a:srgbClr>
                  </a:outerShdw>
                </a:effectLst>
              </a:rPr>
              <a:t>Βιομηχανική μετάβαση και επιχειρηματικότητα </a:t>
            </a:r>
          </a:p>
          <a:p>
            <a:pPr marL="400050" indent="-400050">
              <a:buFont typeface="+mj-lt"/>
              <a:buAutoNum type="romanLcPeriod" startAt="5"/>
            </a:pPr>
            <a:r>
              <a:rPr lang="el-GR" sz="1600" dirty="0"/>
              <a:t>Δημόσια διοίκηση και </a:t>
            </a:r>
            <a:r>
              <a:rPr lang="el-GR" sz="1600" dirty="0" err="1"/>
              <a:t>ψηφιοποίηση</a:t>
            </a:r>
            <a:r>
              <a:rPr lang="el-GR" sz="1600" dirty="0"/>
              <a:t> </a:t>
            </a:r>
          </a:p>
          <a:p>
            <a:pPr marL="400050" indent="-400050">
              <a:buFont typeface="+mj-lt"/>
              <a:buAutoNum type="romanLcPeriod" startAt="5"/>
            </a:pPr>
            <a:r>
              <a:rPr lang="el-GR" sz="1600" dirty="0"/>
              <a:t>Ηλεκτρονική υγεία (e-</a:t>
            </a:r>
            <a:r>
              <a:rPr lang="el-GR" sz="1600" dirty="0" err="1"/>
              <a:t>health</a:t>
            </a:r>
            <a:r>
              <a:rPr lang="el-GR" sz="1600" dirty="0"/>
              <a:t>) </a:t>
            </a:r>
          </a:p>
          <a:p>
            <a:pPr marL="400050" indent="-400050">
              <a:buFont typeface="+mj-lt"/>
              <a:buAutoNum type="romanLcPeriod" startAt="5"/>
            </a:pPr>
            <a:r>
              <a:rPr lang="el-GR" sz="1600" dirty="0"/>
              <a:t>Έξυπνες πόλεις </a:t>
            </a:r>
          </a:p>
          <a:p>
            <a:pPr marL="400050" indent="-400050">
              <a:buFont typeface="+mj-lt"/>
              <a:buAutoNum type="romanLcPeriod" startAt="5"/>
            </a:pPr>
            <a:r>
              <a:rPr lang="el-GR" sz="1600" dirty="0"/>
              <a:t>Ψηφιακές δεξιότητες και ψηφιακή ένταξη </a:t>
            </a:r>
            <a:endParaRPr lang="el-GR" sz="1600" dirty="0">
              <a:ln w="0"/>
              <a:effectLst>
                <a:reflection blurRad="6350" stA="53000" endA="300" endPos="35500" dir="5400000" sy="-90000" algn="bl" rotWithShape="0"/>
              </a:effectLst>
            </a:endParaRPr>
          </a:p>
        </p:txBody>
      </p:sp>
      <p:sp>
        <p:nvSpPr>
          <p:cNvPr id="2" name="Θέση κειμένου 2">
            <a:extLst>
              <a:ext uri="{FF2B5EF4-FFF2-40B4-BE49-F238E27FC236}">
                <a16:creationId xmlns:a16="http://schemas.microsoft.com/office/drawing/2014/main" id="{3B0554BE-185F-7C00-0F23-27B136F6A3F9}"/>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465882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Ορθογώνιο 25">
            <a:extLst>
              <a:ext uri="{FF2B5EF4-FFF2-40B4-BE49-F238E27FC236}">
                <a16:creationId xmlns:a16="http://schemas.microsoft.com/office/drawing/2014/main" id="{C9DD0DE6-328E-C726-F00D-6801AD4DD444}"/>
              </a:ext>
            </a:extLst>
          </p:cNvPr>
          <p:cNvSpPr/>
          <p:nvPr/>
        </p:nvSpPr>
        <p:spPr>
          <a:xfrm>
            <a:off x="669073" y="2218666"/>
            <a:ext cx="1650380" cy="2189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38</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Θέση κειμένου 2">
            <a:extLst>
              <a:ext uri="{FF2B5EF4-FFF2-40B4-BE49-F238E27FC236}">
                <a16:creationId xmlns:a16="http://schemas.microsoft.com/office/drawing/2014/main" id="{0712B5B0-BC54-0A0C-9A46-54F900F7DC55}"/>
              </a:ext>
            </a:extLst>
          </p:cNvPr>
          <p:cNvSpPr txBox="1">
            <a:spLocks/>
          </p:cNvSpPr>
          <p:nvPr/>
        </p:nvSpPr>
        <p:spPr>
          <a:xfrm>
            <a:off x="1655805" y="241790"/>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altLang="el-GR" sz="1200" b="1" i="0" dirty="0">
                <a:ea typeface="Segoe UI Black" panose="020B0A02040204020203" pitchFamily="34" charset="0"/>
                <a:cs typeface="Segoe UI Light" panose="020B0502040204020203" pitchFamily="34" charset="0"/>
              </a:rPr>
              <a:t>«</a:t>
            </a:r>
            <a:r>
              <a:rPr lang="el-GR" altLang="en-US" sz="1200" b="1" i="0" dirty="0">
                <a:ea typeface="Segoe UI Black" panose="020B0A02040204020203" pitchFamily="34" charset="0"/>
                <a:cs typeface="Segoe UI Light" panose="020B0502040204020203" pitchFamily="34" charset="0"/>
              </a:rPr>
              <a:t>Επενδύοντας στην Εξωστρέφεια: Εξαγωγές για μικρές και μεσαίες επιχειρήσεις του κλάδου Ένδυσης.  Πιλοτική Ανάλυση Διεθνών Συνθηκών και Δραστηριοτήτων Ένδυσης Γυναικών και Αντρών</a:t>
            </a:r>
            <a:r>
              <a:rPr lang="el-GR" altLang="el-GR" sz="1200" b="1" i="0" dirty="0">
                <a:ea typeface="Segoe UI Black" panose="020B0A02040204020203" pitchFamily="34" charset="0"/>
                <a:cs typeface="Segoe UI Light" panose="020B0502040204020203" pitchFamily="34" charset="0"/>
              </a:rPr>
              <a:t>»</a:t>
            </a:r>
          </a:p>
        </p:txBody>
      </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r>
              <a:rPr lang="el-GR" sz="900" b="1" dirty="0">
                <a:solidFill>
                  <a:schemeClr val="bg1"/>
                </a:solidFill>
                <a:latin typeface="Arial Narrow" panose="020B0606020202030204" pitchFamily="34" charset="0"/>
              </a:rPr>
              <a:t>ΚΛΑΔΟΥ ΕΝΔΥΣΗΣ</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020861" cy="369332"/>
          </a:xfrm>
          <a:prstGeom prst="rect">
            <a:avLst/>
          </a:prstGeom>
          <a:solidFill>
            <a:schemeClr val="accent6"/>
          </a:solidFill>
        </p:spPr>
        <p:txBody>
          <a:bodyPr wrap="square" rtlCol="0">
            <a:spAutoFit/>
          </a:bodyPr>
          <a:lstStyle/>
          <a:p>
            <a:r>
              <a:rPr lang="el-GR" b="1" dirty="0"/>
              <a:t>Έξυπνη Ανάπτυξη     </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                                                                                         ΠΠΑ Αττικής 2021-2025</a:t>
            </a:r>
          </a:p>
        </p:txBody>
      </p:sp>
      <p:sp>
        <p:nvSpPr>
          <p:cNvPr id="12" name="Ορθογώνιο 11">
            <a:extLst>
              <a:ext uri="{FF2B5EF4-FFF2-40B4-BE49-F238E27FC236}">
                <a16:creationId xmlns:a16="http://schemas.microsoft.com/office/drawing/2014/main" id="{95FFAD6A-470A-5CF5-8D3F-982EC067D772}"/>
              </a:ext>
            </a:extLst>
          </p:cNvPr>
          <p:cNvSpPr/>
          <p:nvPr/>
        </p:nvSpPr>
        <p:spPr>
          <a:xfrm>
            <a:off x="1014761" y="1685187"/>
            <a:ext cx="1650380" cy="4558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178274"/>
            <a:ext cx="9020862" cy="1692771"/>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Αφορά</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p>
          <a:p>
            <a:pPr marL="342900" indent="-342900">
              <a:buFont typeface="+mj-lt"/>
              <a:buAutoNum type="arabicPeriod"/>
            </a:pPr>
            <a:r>
              <a:rPr lang="el-GR" sz="1600" dirty="0"/>
              <a:t>Βελτίωση δεικτών Ε&amp;Α σε σχέση με την Ε.Ε</a:t>
            </a:r>
          </a:p>
          <a:p>
            <a:pPr marL="342900" indent="-342900">
              <a:buFont typeface="+mj-lt"/>
              <a:buAutoNum type="arabicPeriod"/>
            </a:pPr>
            <a:r>
              <a:rPr lang="el-GR" sz="1600" dirty="0"/>
              <a:t>Βελτίωση των αρνητικών δεικτών Καινοτομίας και Τεχνολογικής Ετοιμότητας</a:t>
            </a:r>
          </a:p>
          <a:p>
            <a:pPr marL="342900" indent="-342900">
              <a:buFont typeface="+mj-lt"/>
              <a:buAutoNum type="arabicPeriod"/>
            </a:pPr>
            <a:r>
              <a:rPr lang="el-GR" sz="1600" dirty="0"/>
              <a:t>Ανάγκη σύνδεσης της ερευνητικής δραστηριότητας με τις ανάγκες της αγοράς και την παραγωγή αξιοποιήσιμης καινοτομίας,</a:t>
            </a:r>
          </a:p>
          <a:p>
            <a:pPr marL="342900" indent="-342900">
              <a:buFont typeface="+mj-lt"/>
              <a:buAutoNum type="arabicPeriod"/>
            </a:pPr>
            <a:r>
              <a:rPr lang="el-GR" sz="1600" dirty="0"/>
              <a:t>Βελτίωση του χαμηλού βαθμού συνεργασίας μεταξύ ομοειδών κλάδων</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Πίνακας 16">
            <a:extLst>
              <a:ext uri="{FF2B5EF4-FFF2-40B4-BE49-F238E27FC236}">
                <a16:creationId xmlns:a16="http://schemas.microsoft.com/office/drawing/2014/main" id="{21A5B1CA-9E07-3AF5-261C-D7C8F33A880B}"/>
              </a:ext>
            </a:extLst>
          </p:cNvPr>
          <p:cNvGraphicFramePr>
            <a:graphicFrameLocks noGrp="1"/>
          </p:cNvGraphicFramePr>
          <p:nvPr/>
        </p:nvGraphicFramePr>
        <p:xfrm>
          <a:off x="354001" y="3078898"/>
          <a:ext cx="9020858" cy="2479040"/>
        </p:xfrm>
        <a:graphic>
          <a:graphicData uri="http://schemas.openxmlformats.org/drawingml/2006/table">
            <a:tbl>
              <a:tblPr firstRow="1" bandRow="1">
                <a:tableStyleId>{073A0DAA-6AF3-43AB-8588-CEC1D06C72B9}</a:tableStyleId>
              </a:tblPr>
              <a:tblGrid>
                <a:gridCol w="2577388">
                  <a:extLst>
                    <a:ext uri="{9D8B030D-6E8A-4147-A177-3AD203B41FA5}">
                      <a16:colId xmlns:a16="http://schemas.microsoft.com/office/drawing/2014/main" val="1932244109"/>
                    </a:ext>
                  </a:extLst>
                </a:gridCol>
                <a:gridCol w="1288694">
                  <a:extLst>
                    <a:ext uri="{9D8B030D-6E8A-4147-A177-3AD203B41FA5}">
                      <a16:colId xmlns:a16="http://schemas.microsoft.com/office/drawing/2014/main" val="1881313494"/>
                    </a:ext>
                  </a:extLst>
                </a:gridCol>
                <a:gridCol w="1288694">
                  <a:extLst>
                    <a:ext uri="{9D8B030D-6E8A-4147-A177-3AD203B41FA5}">
                      <a16:colId xmlns:a16="http://schemas.microsoft.com/office/drawing/2014/main" val="1451627451"/>
                    </a:ext>
                  </a:extLst>
                </a:gridCol>
                <a:gridCol w="1288694">
                  <a:extLst>
                    <a:ext uri="{9D8B030D-6E8A-4147-A177-3AD203B41FA5}">
                      <a16:colId xmlns:a16="http://schemas.microsoft.com/office/drawing/2014/main" val="515679408"/>
                    </a:ext>
                  </a:extLst>
                </a:gridCol>
                <a:gridCol w="1288694">
                  <a:extLst>
                    <a:ext uri="{9D8B030D-6E8A-4147-A177-3AD203B41FA5}">
                      <a16:colId xmlns:a16="http://schemas.microsoft.com/office/drawing/2014/main" val="3801333629"/>
                    </a:ext>
                  </a:extLst>
                </a:gridCol>
                <a:gridCol w="1288694">
                  <a:extLst>
                    <a:ext uri="{9D8B030D-6E8A-4147-A177-3AD203B41FA5}">
                      <a16:colId xmlns:a16="http://schemas.microsoft.com/office/drawing/2014/main" val="643231849"/>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2021</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2022</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2023</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2024</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2025</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2727753"/>
                  </a:ext>
                </a:extLst>
              </a:tr>
              <a:tr h="370840">
                <a:tc>
                  <a:txBody>
                    <a:bodyPr/>
                    <a:lstStyle/>
                    <a:p>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Έξυπνη Ανάπτυξη (12,0 εκ)</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1.300.000€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6.375.000€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2.275.000€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1.025.000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rPr>
                        <a:t>1.025.000€</a:t>
                      </a:r>
                      <a:endParaRPr lang="en-US" sz="1600" kern="1200" dirty="0">
                        <a:solidFill>
                          <a:schemeClr val="accent6">
                            <a:lumMod val="50000"/>
                          </a:schemeClr>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99071073"/>
                  </a:ext>
                </a:extLst>
              </a:tr>
              <a:tr h="370840">
                <a:tc>
                  <a:txBody>
                    <a:bodyPr/>
                    <a:lstStyle/>
                    <a:p>
                      <a:r>
                        <a:rPr lang="el-GR" sz="1600" kern="1200" dirty="0">
                          <a:solidFill>
                            <a:schemeClr val="tx1"/>
                          </a:solidFill>
                          <a:latin typeface="+mn-lt"/>
                          <a:ea typeface="+mn-ea"/>
                          <a:cs typeface="+mn-cs"/>
                        </a:rPr>
                        <a:t>Προώθηση αποτελεσμάτων ΕΤΚ (1,75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150.000€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70098584"/>
                  </a:ext>
                </a:extLst>
              </a:tr>
              <a:tr h="370840">
                <a:tc>
                  <a:txBody>
                    <a:bodyPr/>
                    <a:lstStyle/>
                    <a:p>
                      <a:r>
                        <a:rPr lang="el-GR" sz="1600" kern="1200" dirty="0">
                          <a:solidFill>
                            <a:schemeClr val="tx1"/>
                          </a:solidFill>
                          <a:latin typeface="+mn-lt"/>
                          <a:ea typeface="+mn-ea"/>
                          <a:cs typeface="+mn-cs"/>
                        </a:rPr>
                        <a:t>Συστάδες ανάπτυξης (1,5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150.000€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150.000€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1416051"/>
                  </a:ext>
                </a:extLst>
              </a:tr>
              <a:tr h="370840">
                <a:tc>
                  <a:txBody>
                    <a:bodyPr/>
                    <a:lstStyle/>
                    <a:p>
                      <a:r>
                        <a:rPr lang="el-GR" sz="1600" kern="1200" dirty="0">
                          <a:solidFill>
                            <a:schemeClr val="tx1"/>
                          </a:solidFill>
                          <a:latin typeface="+mn-lt"/>
                          <a:ea typeface="+mn-ea"/>
                          <a:cs typeface="+mn-cs"/>
                        </a:rPr>
                        <a:t>Βιομηχανική μετάβαση και επιχειρηματικότητα (2,0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700.000€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700.000€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200.000€</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1504380"/>
                  </a:ext>
                </a:extLst>
              </a:tr>
            </a:tbl>
          </a:graphicData>
        </a:graphic>
      </p:graphicFrame>
    </p:spTree>
    <p:extLst>
      <p:ext uri="{BB962C8B-B14F-4D97-AF65-F5344CB8AC3E}">
        <p14:creationId xmlns:p14="http://schemas.microsoft.com/office/powerpoint/2010/main" val="1065192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Ορθογώνιο 25">
            <a:extLst>
              <a:ext uri="{FF2B5EF4-FFF2-40B4-BE49-F238E27FC236}">
                <a16:creationId xmlns:a16="http://schemas.microsoft.com/office/drawing/2014/main" id="{C9DD0DE6-328E-C726-F00D-6801AD4DD444}"/>
              </a:ext>
            </a:extLst>
          </p:cNvPr>
          <p:cNvSpPr/>
          <p:nvPr/>
        </p:nvSpPr>
        <p:spPr>
          <a:xfrm>
            <a:off x="669073" y="2218666"/>
            <a:ext cx="1650380" cy="2189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39</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Θέση κειμένου 2">
            <a:extLst>
              <a:ext uri="{FF2B5EF4-FFF2-40B4-BE49-F238E27FC236}">
                <a16:creationId xmlns:a16="http://schemas.microsoft.com/office/drawing/2014/main" id="{0712B5B0-BC54-0A0C-9A46-54F900F7DC55}"/>
              </a:ext>
            </a:extLst>
          </p:cNvPr>
          <p:cNvSpPr txBox="1">
            <a:spLocks/>
          </p:cNvSpPr>
          <p:nvPr/>
        </p:nvSpPr>
        <p:spPr>
          <a:xfrm>
            <a:off x="1655805" y="241790"/>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altLang="el-GR" sz="1200" b="1" i="0" dirty="0">
                <a:ea typeface="Segoe UI Black" panose="020B0A02040204020203" pitchFamily="34" charset="0"/>
                <a:cs typeface="Segoe UI Light" panose="020B0502040204020203" pitchFamily="34" charset="0"/>
              </a:rPr>
              <a:t>«</a:t>
            </a:r>
            <a:r>
              <a:rPr lang="el-GR" altLang="en-US" sz="1200" b="1" i="0" dirty="0">
                <a:ea typeface="Segoe UI Black" panose="020B0A02040204020203" pitchFamily="34" charset="0"/>
                <a:cs typeface="Segoe UI Light" panose="020B0502040204020203" pitchFamily="34" charset="0"/>
              </a:rPr>
              <a:t>Επενδύοντας στην Εξωστρέφεια: Εξαγωγές για μικρές και μεσαίες επιχειρήσεις του κλάδου Ένδυσης.  Πιλοτική Ανάλυση Διεθνών Συνθηκών και Δραστηριοτήτων Ένδυσης Γυναικών και Αντρών</a:t>
            </a:r>
            <a:r>
              <a:rPr lang="el-GR" altLang="el-GR" sz="1200" b="1" i="0" dirty="0">
                <a:ea typeface="Segoe UI Black" panose="020B0A02040204020203" pitchFamily="34" charset="0"/>
                <a:cs typeface="Segoe UI Light" panose="020B0502040204020203" pitchFamily="34" charset="0"/>
              </a:rPr>
              <a:t>»</a:t>
            </a:r>
          </a:p>
        </p:txBody>
      </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r>
              <a:rPr lang="el-GR" sz="900" b="1" dirty="0">
                <a:solidFill>
                  <a:schemeClr val="bg1"/>
                </a:solidFill>
                <a:latin typeface="Arial Narrow" panose="020B0606020202030204" pitchFamily="34" charset="0"/>
              </a:rPr>
              <a:t>ΚΛΑΔΟΥ ΕΝΔΥΣΗΣ</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169892" cy="369332"/>
          </a:xfrm>
          <a:prstGeom prst="rect">
            <a:avLst/>
          </a:prstGeom>
          <a:solidFill>
            <a:schemeClr val="accent6"/>
          </a:solidFill>
        </p:spPr>
        <p:txBody>
          <a:bodyPr wrap="square" rtlCol="0">
            <a:spAutoFit/>
          </a:bodyPr>
          <a:lstStyle/>
          <a:p>
            <a:r>
              <a:rPr lang="el-GR" b="1" dirty="0"/>
              <a:t>Περιφερειακό Πρόγραμμα Ανάπτυξης </a:t>
            </a:r>
            <a:r>
              <a:rPr lang="en-US" b="1" dirty="0"/>
              <a:t>(</a:t>
            </a:r>
            <a:r>
              <a:rPr lang="el-GR" b="1" dirty="0"/>
              <a:t>ΠΠΑ) Περιφέρειας Αττικής  </a:t>
            </a:r>
            <a:r>
              <a:rPr lang="en-US" b="1" dirty="0"/>
              <a:t>2021-2025</a:t>
            </a:r>
            <a:endParaRPr lang="el-GR" b="1" dirty="0"/>
          </a:p>
        </p:txBody>
      </p:sp>
      <p:sp>
        <p:nvSpPr>
          <p:cNvPr id="12" name="Ορθογώνιο 11">
            <a:extLst>
              <a:ext uri="{FF2B5EF4-FFF2-40B4-BE49-F238E27FC236}">
                <a16:creationId xmlns:a16="http://schemas.microsoft.com/office/drawing/2014/main" id="{95FFAD6A-470A-5CF5-8D3F-982EC067D772}"/>
              </a:ext>
            </a:extLst>
          </p:cNvPr>
          <p:cNvSpPr/>
          <p:nvPr/>
        </p:nvSpPr>
        <p:spPr>
          <a:xfrm>
            <a:off x="1014761" y="1685187"/>
            <a:ext cx="1650380" cy="4558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178274"/>
            <a:ext cx="2693580" cy="2017860"/>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Γενικοί Αναπτυξιακοί Στόχοι</a:t>
            </a:r>
          </a:p>
          <a:p>
            <a:pPr marL="342900" indent="-342900" algn="just">
              <a:buAutoNum type="arabicPeriod"/>
            </a:pPr>
            <a:r>
              <a:rPr lang="el-GR" sz="1600" dirty="0"/>
              <a:t>Έξυπνη Ανάπτυξη</a:t>
            </a:r>
          </a:p>
          <a:p>
            <a:pPr marL="342900" indent="-342900" algn="just">
              <a:buAutoNum type="arabicPeriod"/>
            </a:pPr>
            <a:r>
              <a:rPr lang="el-GR" sz="1600" dirty="0"/>
              <a:t>Πράσινη Ανάπτυξη</a:t>
            </a:r>
          </a:p>
          <a:p>
            <a:pPr marL="342900" indent="-342900" algn="just">
              <a:buAutoNum type="arabicPeriod"/>
            </a:pPr>
            <a:r>
              <a:rPr lang="el-GR" sz="1600" dirty="0"/>
              <a:t>Κοινωνική Ανάπτυξη</a:t>
            </a:r>
          </a:p>
          <a:p>
            <a:pPr marL="342900" indent="-342900" algn="just">
              <a:buAutoNum type="arabicPeriod"/>
            </a:pPr>
            <a:r>
              <a:rPr lang="el-GR" sz="1600" dirty="0"/>
              <a:t>Ανάπτυξη υποδομών</a:t>
            </a:r>
          </a:p>
          <a:p>
            <a:pPr marL="342900" indent="-342900" algn="just">
              <a:buAutoNum type="arabicPeriod"/>
            </a:pPr>
            <a:r>
              <a:rPr lang="el-GR" sz="1600" b="1" dirty="0">
                <a:solidFill>
                  <a:schemeClr val="accent6">
                    <a:lumMod val="50000"/>
                  </a:schemeClr>
                </a:solidFill>
                <a:effectLst>
                  <a:outerShdw blurRad="38100" dist="38100" dir="2700000" algn="tl">
                    <a:srgbClr val="000000">
                      <a:alpha val="43137"/>
                    </a:srgbClr>
                  </a:outerShdw>
                </a:effectLst>
              </a:rPr>
              <a:t>Ενίσχυση εξωστρέφειας </a:t>
            </a:r>
          </a:p>
          <a:p>
            <a:pPr>
              <a:lnSpc>
                <a:spcPct val="150000"/>
              </a:lnSpc>
            </a:pPr>
            <a:endParaRPr lang="en-US" sz="1600" b="1" dirty="0"/>
          </a:p>
        </p:txBody>
      </p:sp>
      <p:sp>
        <p:nvSpPr>
          <p:cNvPr id="11" name="TextBox 10">
            <a:extLst>
              <a:ext uri="{FF2B5EF4-FFF2-40B4-BE49-F238E27FC236}">
                <a16:creationId xmlns:a16="http://schemas.microsoft.com/office/drawing/2014/main" id="{73525CBA-DC1F-DE73-D67A-62DE51EC08CB}"/>
              </a:ext>
            </a:extLst>
          </p:cNvPr>
          <p:cNvSpPr txBox="1"/>
          <p:nvPr/>
        </p:nvSpPr>
        <p:spPr>
          <a:xfrm>
            <a:off x="3427866" y="1173749"/>
            <a:ext cx="6075230" cy="2185214"/>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Ειδικοί Αναπτυξιακοί Στόχοι</a:t>
            </a:r>
          </a:p>
          <a:p>
            <a:pPr marL="285750" indent="-285750" algn="just">
              <a:buFont typeface="Arial" panose="020B0604020202020204" pitchFamily="34" charset="0"/>
              <a:buChar char="•"/>
            </a:pPr>
            <a:r>
              <a:rPr lang="el-GR" sz="1600" dirty="0"/>
              <a:t>Προώθηση και εμπλουτισμός του τουριστικού προϊόντος </a:t>
            </a:r>
          </a:p>
          <a:p>
            <a:pPr marL="285750" indent="-285750" algn="just">
              <a:buFont typeface="Arial" panose="020B0604020202020204" pitchFamily="34" charset="0"/>
              <a:buChar char="•"/>
            </a:pPr>
            <a:r>
              <a:rPr lang="el-GR" sz="1600" dirty="0"/>
              <a:t>Προστασία και προβολή της πολιτιστικής κληρονομιάς και των υποδομών πολιτισμού </a:t>
            </a:r>
          </a:p>
          <a:p>
            <a:pPr marL="285750" indent="-285750" algn="just">
              <a:buFont typeface="Arial" panose="020B0604020202020204" pitchFamily="34" charset="0"/>
              <a:buChar char="•"/>
            </a:pPr>
            <a:r>
              <a:rPr lang="el-GR" sz="1600" dirty="0"/>
              <a:t>Στήριξη των πολιτιστικών και δημιουργικών βιομηχανιών και προώθηση του σύγχρονου πολιτισμού </a:t>
            </a:r>
          </a:p>
          <a:p>
            <a:pPr marL="285750" indent="-285750" algn="just">
              <a:buFont typeface="Arial" panose="020B0604020202020204" pitchFamily="34" charset="0"/>
              <a:buChar char="•"/>
            </a:pPr>
            <a:r>
              <a:rPr lang="el-GR" sz="1600" b="1" dirty="0">
                <a:solidFill>
                  <a:schemeClr val="accent6">
                    <a:lumMod val="50000"/>
                  </a:schemeClr>
                </a:solidFill>
                <a:effectLst>
                  <a:outerShdw blurRad="38100" dist="38100" dir="2700000" algn="tl">
                    <a:srgbClr val="000000">
                      <a:alpha val="43137"/>
                    </a:srgbClr>
                  </a:outerShdw>
                </a:effectLst>
              </a:rPr>
              <a:t>Ενίσχυση της εξωστρέφειας της Περιφέρειας και των επιχειρήσεων στις εθνικές και διεθνείς αγορές</a:t>
            </a:r>
          </a:p>
        </p:txBody>
      </p:sp>
      <p:sp>
        <p:nvSpPr>
          <p:cNvPr id="24" name="TextBox 23">
            <a:extLst>
              <a:ext uri="{FF2B5EF4-FFF2-40B4-BE49-F238E27FC236}">
                <a16:creationId xmlns:a16="http://schemas.microsoft.com/office/drawing/2014/main" id="{479CF6E3-7DE1-C281-D2A1-9F3705B116B9}"/>
              </a:ext>
            </a:extLst>
          </p:cNvPr>
          <p:cNvSpPr txBox="1"/>
          <p:nvPr/>
        </p:nvSpPr>
        <p:spPr>
          <a:xfrm>
            <a:off x="353997" y="3497137"/>
            <a:ext cx="9275998" cy="2308324"/>
          </a:xfrm>
          <a:prstGeom prst="rect">
            <a:avLst/>
          </a:prstGeom>
          <a:solidFill>
            <a:schemeClr val="bg1"/>
          </a:solidFill>
        </p:spPr>
        <p:txBody>
          <a:bodyPr wrap="square">
            <a:spAutoFit/>
          </a:bodyPr>
          <a:lstStyle/>
          <a:p>
            <a:pPr marL="342900" indent="-342900" algn="just">
              <a:buFont typeface="+mj-lt"/>
              <a:buAutoNum type="romanLcPeriod"/>
            </a:pPr>
            <a:r>
              <a:rPr lang="el-GR" sz="1600" dirty="0"/>
              <a:t>Προώθηση τουρισμού με έμφαση στις ανερχόμενες και μη παραδοσιακές αγορές </a:t>
            </a:r>
          </a:p>
          <a:p>
            <a:pPr marL="342900" indent="-342900" algn="just">
              <a:buFont typeface="+mj-lt"/>
              <a:buAutoNum type="romanLcPeriod"/>
            </a:pPr>
            <a:r>
              <a:rPr lang="el-GR" sz="1600" dirty="0"/>
              <a:t>Προώθηση και ανάπτυξη υποδομών για εναλλακτικές μορφές τουρισμού</a:t>
            </a:r>
          </a:p>
          <a:p>
            <a:pPr marL="342900" indent="-342900" algn="just">
              <a:buFont typeface="+mj-lt"/>
              <a:buAutoNum type="romanLcPeriod"/>
            </a:pPr>
            <a:r>
              <a:rPr lang="el-GR" sz="1600" dirty="0"/>
              <a:t>Προστασία και ανάδειξη μνημείων, αρχαιολογικών χώρων και τόπων ιστορικού ενδιαφέροντος </a:t>
            </a:r>
          </a:p>
          <a:p>
            <a:pPr marL="342900" indent="-342900" algn="just">
              <a:buFont typeface="+mj-lt"/>
              <a:buAutoNum type="romanLcPeriod"/>
            </a:pPr>
            <a:r>
              <a:rPr lang="el-GR" sz="1600" dirty="0"/>
              <a:t>Προστασία, ανάπτυξη και προβολή της πολιτιστικής κληρονομιάς</a:t>
            </a:r>
          </a:p>
          <a:p>
            <a:pPr marL="342900" indent="-342900" algn="just">
              <a:buFont typeface="+mj-lt"/>
              <a:buAutoNum type="romanLcPeriod"/>
            </a:pPr>
            <a:r>
              <a:rPr lang="el-GR" sz="1600" dirty="0"/>
              <a:t>Μουσεία και Πολιτιστικά Κέντρα</a:t>
            </a:r>
          </a:p>
          <a:p>
            <a:pPr marL="342900" indent="-342900" algn="just">
              <a:buFont typeface="+mj-lt"/>
              <a:buAutoNum type="romanLcPeriod"/>
            </a:pPr>
            <a:r>
              <a:rPr lang="el-GR" sz="1600" dirty="0"/>
              <a:t>Υποδομές και δράσεις σύγχρονου πολιτισμού</a:t>
            </a:r>
          </a:p>
          <a:p>
            <a:pPr marL="342900" indent="-342900" algn="just">
              <a:buFont typeface="+mj-lt"/>
              <a:buAutoNum type="romanLcPeriod"/>
            </a:pPr>
            <a:r>
              <a:rPr lang="el-GR" sz="1600" dirty="0"/>
              <a:t>Πολιτιστικές και δημιουργικές βιομηχανίες </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Ενίσχυση των επιχειρήσεων για αύξηση της εξωστρέφειας στις εθνικές και διεθνείς αγορές</a:t>
            </a:r>
          </a:p>
          <a:p>
            <a:pPr marL="400050" indent="-400050" algn="just">
              <a:buFont typeface="+mj-lt"/>
              <a:buAutoNum type="romanLcPeriod"/>
            </a:pPr>
            <a:r>
              <a:rPr lang="el-GR" sz="1600" b="1" dirty="0">
                <a:solidFill>
                  <a:schemeClr val="accent6">
                    <a:lumMod val="50000"/>
                  </a:schemeClr>
                </a:solidFill>
                <a:effectLst>
                  <a:outerShdw blurRad="38100" dist="38100" dir="2700000" algn="tl">
                    <a:srgbClr val="000000">
                      <a:alpha val="43137"/>
                    </a:srgbClr>
                  </a:outerShdw>
                </a:effectLst>
              </a:rPr>
              <a:t>Προώθηση ελληνικών προϊόντων στο εξωτερικό </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a:extLst>
              <a:ext uri="{FF2B5EF4-FFF2-40B4-BE49-F238E27FC236}">
                <a16:creationId xmlns:a16="http://schemas.microsoft.com/office/drawing/2014/main" id="{B151A389-496E-EBC1-2309-00052A3703FA}"/>
              </a:ext>
            </a:extLst>
          </p:cNvPr>
          <p:cNvCxnSpPr>
            <a:cxnSpLocks/>
            <a:endCxn id="11" idx="1"/>
          </p:cNvCxnSpPr>
          <p:nvPr/>
        </p:nvCxnSpPr>
        <p:spPr>
          <a:xfrm>
            <a:off x="3284035" y="2266356"/>
            <a:ext cx="143831"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Γραμμή σύνδεσης: Γωνιώδης 42">
            <a:extLst>
              <a:ext uri="{FF2B5EF4-FFF2-40B4-BE49-F238E27FC236}">
                <a16:creationId xmlns:a16="http://schemas.microsoft.com/office/drawing/2014/main" id="{AB20533D-56D2-CAAE-2ECE-5510AC4359A5}"/>
              </a:ext>
            </a:extLst>
          </p:cNvPr>
          <p:cNvCxnSpPr>
            <a:cxnSpLocks/>
          </p:cNvCxnSpPr>
          <p:nvPr/>
        </p:nvCxnSpPr>
        <p:spPr>
          <a:xfrm rot="5400000" flipH="1" flipV="1">
            <a:off x="2881130" y="2351448"/>
            <a:ext cx="487997" cy="317814"/>
          </a:xfrm>
          <a:prstGeom prst="bentConnector3">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Ευθύγραμμο βέλος σύνδεσης 49">
            <a:extLst>
              <a:ext uri="{FF2B5EF4-FFF2-40B4-BE49-F238E27FC236}">
                <a16:creationId xmlns:a16="http://schemas.microsoft.com/office/drawing/2014/main" id="{8C883743-C213-D3C3-7D08-3E0C02618EE3}"/>
              </a:ext>
            </a:extLst>
          </p:cNvPr>
          <p:cNvCxnSpPr>
            <a:cxnSpLocks/>
          </p:cNvCxnSpPr>
          <p:nvPr/>
        </p:nvCxnSpPr>
        <p:spPr>
          <a:xfrm>
            <a:off x="3612995" y="3358963"/>
            <a:ext cx="0" cy="138174"/>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15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4</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411981" y="649637"/>
            <a:ext cx="8842547" cy="43088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200" b="1"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Διαθέσιμα Χρηματοδοτικά Ταμεία για προκήρυξη Δράσεων</a:t>
            </a:r>
            <a:endParaRPr lang="en-US" sz="2200" b="1" i="1" dirty="0">
              <a:ln w="0"/>
              <a:effectLst>
                <a:outerShdw blurRad="38100" dist="19050" dir="2700000" algn="tl" rotWithShape="0">
                  <a:schemeClr val="dk1">
                    <a:alpha val="40000"/>
                  </a:schemeClr>
                </a:outerShdw>
              </a:effectLst>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D79FD1FA-8D42-B429-6B8F-A3C8430214C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FB5EEECA-AD52-26D6-0C1E-5581D9B0F45C}"/>
              </a:ext>
            </a:extLst>
          </p:cNvPr>
          <p:cNvSpPr txBox="1"/>
          <p:nvPr/>
        </p:nvSpPr>
        <p:spPr>
          <a:xfrm>
            <a:off x="411982" y="1158395"/>
            <a:ext cx="8842548"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ΕΣΠΑ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Δημόσιος Προϋπολογισμός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26,2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4" name="TextBox 13">
            <a:extLst>
              <a:ext uri="{FF2B5EF4-FFF2-40B4-BE49-F238E27FC236}">
                <a16:creationId xmlns:a16="http://schemas.microsoft.com/office/drawing/2014/main" id="{F857E693-6C81-6F31-DC60-6F8B892DD785}"/>
              </a:ext>
            </a:extLst>
          </p:cNvPr>
          <p:cNvSpPr txBox="1"/>
          <p:nvPr/>
        </p:nvSpPr>
        <p:spPr>
          <a:xfrm>
            <a:off x="411982" y="2054010"/>
            <a:ext cx="8842548" cy="15696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Ταμείο Ανάκαμψης &amp; Ανθεκτικότητας: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90 δις € (31,16 δις από Δημόσια +59,8 δις από Ιδιωτικά Κεφάλαια)</a:t>
            </a:r>
          </a:p>
          <a:p>
            <a:pPr algn="just"/>
            <a:r>
              <a:rPr lang="el-GR" sz="1600" u="sng" dirty="0">
                <a:ln w="0"/>
                <a:latin typeface="Segoe UI" panose="020B0502040204020203" pitchFamily="34" charset="0"/>
                <a:ea typeface="Sans Serif Collection" panose="020B0502040504020204" pitchFamily="34" charset="0"/>
                <a:cs typeface="Sans Serif Collection" panose="020B0502040504020204" pitchFamily="34" charset="0"/>
              </a:rPr>
              <a:t>Μέσω Επιχορηγήσεων</a:t>
            </a:r>
            <a:r>
              <a:rPr lang="el-GR" sz="1600" dirty="0">
                <a:ln w="0"/>
                <a:latin typeface="Segoe UI" panose="020B0502040204020203" pitchFamily="34" charset="0"/>
                <a:ea typeface="Sans Serif Collection" panose="020B0502040504020204" pitchFamily="34" charset="0"/>
                <a:cs typeface="Sans Serif Collection" panose="020B0502040504020204" pitchFamily="34" charset="0"/>
              </a:rPr>
              <a:t>: Συνολικός Προϋπολογισμός 18,43 δις ευρώ + Κινητοποίηση Ιδιωτικών Κεφαλαίων 27,99 δις ευρώ - </a:t>
            </a:r>
            <a:r>
              <a:rPr lang="el-GR" sz="1600" u="sng" dirty="0">
                <a:ln w="0"/>
                <a:latin typeface="Segoe UI" panose="020B0502040204020203" pitchFamily="34" charset="0"/>
                <a:ea typeface="Sans Serif Collection" panose="020B0502040504020204" pitchFamily="34" charset="0"/>
                <a:cs typeface="Sans Serif Collection" panose="020B0502040504020204" pitchFamily="34" charset="0"/>
              </a:rPr>
              <a:t>Μέσω Δανείων</a:t>
            </a:r>
            <a:r>
              <a:rPr lang="el-GR" sz="1600" dirty="0">
                <a:ln w="0"/>
                <a:latin typeface="Segoe UI" panose="020B0502040204020203" pitchFamily="34" charset="0"/>
                <a:ea typeface="Sans Serif Collection" panose="020B0502040504020204" pitchFamily="34" charset="0"/>
                <a:cs typeface="Sans Serif Collection" panose="020B0502040504020204" pitchFamily="34" charset="0"/>
              </a:rPr>
              <a:t>: Συνολικός Προϋπολογισμός 12,73 δις ευρώ + Κινητοποίηση Ιδιωτικών Κεφαλαίων 31,82 δις ευρώ </a:t>
            </a:r>
          </a:p>
        </p:txBody>
      </p:sp>
      <p:sp>
        <p:nvSpPr>
          <p:cNvPr id="17" name="TextBox 16">
            <a:extLst>
              <a:ext uri="{FF2B5EF4-FFF2-40B4-BE49-F238E27FC236}">
                <a16:creationId xmlns:a16="http://schemas.microsoft.com/office/drawing/2014/main" id="{32F5C22B-ABDD-6F39-6A1E-28A7D17D05B9}"/>
              </a:ext>
            </a:extLst>
          </p:cNvPr>
          <p:cNvSpPr txBox="1"/>
          <p:nvPr/>
        </p:nvSpPr>
        <p:spPr>
          <a:xfrm>
            <a:off x="411982" y="3686383"/>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Αναπτυξιακός Νόμος: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Ετήσιος Προϋπολογισμός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2 δις €</a:t>
            </a:r>
            <a:endParaRPr lang="el-GR" sz="2400" dirty="0">
              <a:ln w="0"/>
              <a:latin typeface="Segoe UI" panose="020B0502040204020203" pitchFamily="34" charset="0"/>
              <a:ea typeface="Sans Serif Collection" panose="020B0502040504020204" pitchFamily="34" charset="0"/>
              <a:cs typeface="Sans Serif Collection" panose="020B0502040504020204" pitchFamily="34" charset="0"/>
            </a:endParaRPr>
          </a:p>
        </p:txBody>
      </p:sp>
      <p:sp>
        <p:nvSpPr>
          <p:cNvPr id="18" name="TextBox 17">
            <a:extLst>
              <a:ext uri="{FF2B5EF4-FFF2-40B4-BE49-F238E27FC236}">
                <a16:creationId xmlns:a16="http://schemas.microsoft.com/office/drawing/2014/main" id="{54031D8D-69F5-567E-68CA-9868D472CABD}"/>
              </a:ext>
            </a:extLst>
          </p:cNvPr>
          <p:cNvSpPr txBox="1"/>
          <p:nvPr/>
        </p:nvSpPr>
        <p:spPr>
          <a:xfrm>
            <a:off x="411982" y="4197887"/>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ΠΕΠ Αττικής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1,6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19" name="TextBox 18">
            <a:extLst>
              <a:ext uri="{FF2B5EF4-FFF2-40B4-BE49-F238E27FC236}">
                <a16:creationId xmlns:a16="http://schemas.microsoft.com/office/drawing/2014/main" id="{3B059CE1-92DE-9C62-CA79-D9217144E661}"/>
              </a:ext>
            </a:extLst>
          </p:cNvPr>
          <p:cNvSpPr txBox="1"/>
          <p:nvPr/>
        </p:nvSpPr>
        <p:spPr>
          <a:xfrm>
            <a:off x="411982" y="4702784"/>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ΠΠΑ Αττικής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0,4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21" name="TextBox 20">
            <a:extLst>
              <a:ext uri="{FF2B5EF4-FFF2-40B4-BE49-F238E27FC236}">
                <a16:creationId xmlns:a16="http://schemas.microsoft.com/office/drawing/2014/main" id="{00E57D1D-9183-D9C7-FDD1-78436059DEE4}"/>
              </a:ext>
            </a:extLst>
          </p:cNvPr>
          <p:cNvSpPr txBox="1"/>
          <p:nvPr/>
        </p:nvSpPr>
        <p:spPr>
          <a:xfrm>
            <a:off x="411982" y="5201202"/>
            <a:ext cx="8842548" cy="46166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ΟΧΕ Δυτικής Αθήνας 2021-2027: </a:t>
            </a:r>
            <a:r>
              <a:rPr lang="el-GR" sz="2400" i="1" dirty="0">
                <a:ln w="0"/>
                <a:effectLst>
                  <a:outerShdw blurRad="38100" dist="19050" dir="2700000" algn="tl" rotWithShape="0">
                    <a:schemeClr val="dk1">
                      <a:alpha val="40000"/>
                    </a:schemeClr>
                  </a:outerShdw>
                </a:effectLst>
                <a:latin typeface="Segoe UI" panose="020B0502040204020203" pitchFamily="34" charset="0"/>
                <a:ea typeface="Sans Serif Collection" panose="020B0502040504020204" pitchFamily="34" charset="0"/>
                <a:cs typeface="Sans Serif Collection" panose="020B0502040504020204" pitchFamily="34" charset="0"/>
              </a:rPr>
              <a:t>Συνολικός Π/Υ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0,163 δις €</a:t>
            </a:r>
            <a:endParaRPr lang="en-US" sz="2400" i="1" dirty="0">
              <a:ln w="0"/>
              <a:effectLst>
                <a:outerShdw blurRad="38100" dist="38100" dir="2700000" algn="tl">
                  <a:srgbClr val="000000">
                    <a:alpha val="43137"/>
                  </a:srgbClr>
                </a:outerShdw>
              </a:effectLst>
              <a:ea typeface="Sans Serif Collection" panose="020B0502040504020204" pitchFamily="34" charset="0"/>
              <a:cs typeface="Sans Serif Collection" panose="020B0502040504020204" pitchFamily="34" charset="0"/>
            </a:endParaRPr>
          </a:p>
        </p:txBody>
      </p:sp>
      <p:sp>
        <p:nvSpPr>
          <p:cNvPr id="3" name="Δεξί άγκιστρο 2">
            <a:extLst>
              <a:ext uri="{FF2B5EF4-FFF2-40B4-BE49-F238E27FC236}">
                <a16:creationId xmlns:a16="http://schemas.microsoft.com/office/drawing/2014/main" id="{96ACDC97-AA13-15FD-5970-99518852655B}"/>
              </a:ext>
            </a:extLst>
          </p:cNvPr>
          <p:cNvSpPr/>
          <p:nvPr/>
        </p:nvSpPr>
        <p:spPr>
          <a:xfrm>
            <a:off x="9254528" y="1158395"/>
            <a:ext cx="281358" cy="30394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D0CE9B13-C508-E089-4A40-16E62E80E15F}"/>
              </a:ext>
            </a:extLst>
          </p:cNvPr>
          <p:cNvSpPr/>
          <p:nvPr/>
        </p:nvSpPr>
        <p:spPr>
          <a:xfrm>
            <a:off x="9535886" y="1158395"/>
            <a:ext cx="337470" cy="2270605"/>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b="1" dirty="0">
                <a:solidFill>
                  <a:schemeClr val="accent3">
                    <a:lumMod val="75000"/>
                  </a:schemeClr>
                </a:solidFill>
              </a:rPr>
              <a:t>ΕΘΝΙΚΑ</a:t>
            </a:r>
          </a:p>
        </p:txBody>
      </p:sp>
      <p:sp>
        <p:nvSpPr>
          <p:cNvPr id="10" name="Δεξί άγκιστρο 9">
            <a:extLst>
              <a:ext uri="{FF2B5EF4-FFF2-40B4-BE49-F238E27FC236}">
                <a16:creationId xmlns:a16="http://schemas.microsoft.com/office/drawing/2014/main" id="{B49DF7B7-4CDD-D5E9-0362-D1101F7018AF}"/>
              </a:ext>
            </a:extLst>
          </p:cNvPr>
          <p:cNvSpPr/>
          <p:nvPr/>
        </p:nvSpPr>
        <p:spPr>
          <a:xfrm>
            <a:off x="9254528" y="4210761"/>
            <a:ext cx="281358" cy="953688"/>
          </a:xfrm>
          <a:prstGeom prst="rightBrace">
            <a:avLst>
              <a:gd name="adj1" fmla="val 8333"/>
              <a:gd name="adj2" fmla="val 4793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3" name="Ορθογώνιο 22">
            <a:extLst>
              <a:ext uri="{FF2B5EF4-FFF2-40B4-BE49-F238E27FC236}">
                <a16:creationId xmlns:a16="http://schemas.microsoft.com/office/drawing/2014/main" id="{5112E481-CADD-CD18-DC61-C6D23E9B8492}"/>
              </a:ext>
            </a:extLst>
          </p:cNvPr>
          <p:cNvSpPr/>
          <p:nvPr/>
        </p:nvSpPr>
        <p:spPr>
          <a:xfrm>
            <a:off x="9602621" y="4059560"/>
            <a:ext cx="286029" cy="9087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b="1" dirty="0">
                <a:solidFill>
                  <a:schemeClr val="accent3">
                    <a:lumMod val="75000"/>
                  </a:schemeClr>
                </a:solidFill>
              </a:rPr>
              <a:t>ΑΤΤΙΚΗ</a:t>
            </a:r>
          </a:p>
        </p:txBody>
      </p:sp>
      <p:sp>
        <p:nvSpPr>
          <p:cNvPr id="27" name="Ορθογώνιο 26">
            <a:extLst>
              <a:ext uri="{FF2B5EF4-FFF2-40B4-BE49-F238E27FC236}">
                <a16:creationId xmlns:a16="http://schemas.microsoft.com/office/drawing/2014/main" id="{ADB530F0-9BC8-6F3E-1105-5334BF5FEF7F}"/>
              </a:ext>
            </a:extLst>
          </p:cNvPr>
          <p:cNvSpPr/>
          <p:nvPr/>
        </p:nvSpPr>
        <p:spPr>
          <a:xfrm>
            <a:off x="9560534" y="5623548"/>
            <a:ext cx="337470" cy="91229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b="1" dirty="0">
                <a:solidFill>
                  <a:schemeClr val="accent3">
                    <a:lumMod val="75000"/>
                  </a:schemeClr>
                </a:solidFill>
              </a:rPr>
              <a:t>ΑΣΔΑ</a:t>
            </a:r>
          </a:p>
        </p:txBody>
      </p:sp>
      <p:cxnSp>
        <p:nvCxnSpPr>
          <p:cNvPr id="28" name="Γραμμή σύνδεσης: Γωνιώδης 27">
            <a:extLst>
              <a:ext uri="{FF2B5EF4-FFF2-40B4-BE49-F238E27FC236}">
                <a16:creationId xmlns:a16="http://schemas.microsoft.com/office/drawing/2014/main" id="{09770CD4-D412-AD53-E231-D6E2A2D99B37}"/>
              </a:ext>
            </a:extLst>
          </p:cNvPr>
          <p:cNvCxnSpPr>
            <a:cxnSpLocks/>
          </p:cNvCxnSpPr>
          <p:nvPr/>
        </p:nvCxnSpPr>
        <p:spPr>
          <a:xfrm>
            <a:off x="9293858" y="5432035"/>
            <a:ext cx="306004" cy="64766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918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40</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64413" y="587886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r>
              <a:rPr lang="el-GR" sz="900" b="1" dirty="0">
                <a:solidFill>
                  <a:schemeClr val="bg1"/>
                </a:solidFill>
                <a:latin typeface="Arial Narrow" panose="020B0606020202030204" pitchFamily="34" charset="0"/>
              </a:rPr>
              <a:t>ΚΛΑΔΟΥ ΕΝΔΥΣΗΣ</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353998" y="709327"/>
            <a:ext cx="9020861" cy="369332"/>
          </a:xfrm>
          <a:prstGeom prst="rect">
            <a:avLst/>
          </a:prstGeom>
          <a:solidFill>
            <a:schemeClr val="accent6"/>
          </a:solidFill>
        </p:spPr>
        <p:txBody>
          <a:bodyPr wrap="square" rtlCol="0">
            <a:spAutoFit/>
          </a:bodyPr>
          <a:lstStyle/>
          <a:p>
            <a:r>
              <a:rPr lang="el-GR" b="1" dirty="0"/>
              <a:t>Ενίσχυση Εξωστρέφειας                                                                       </a:t>
            </a:r>
            <a:r>
              <a:rPr lang="el-GR" sz="1600" b="1" i="1" dirty="0">
                <a:solidFill>
                  <a:schemeClr val="tx1">
                    <a:lumMod val="75000"/>
                    <a:lumOff val="25000"/>
                  </a:schemeClr>
                </a:solidFill>
                <a:ea typeface="Sans Serif Collection" panose="020B0502040504020204" pitchFamily="34" charset="0"/>
                <a:cs typeface="Sans Serif Collection" panose="020B0502040504020204" pitchFamily="34" charset="0"/>
              </a:rPr>
              <a:t>ΠΠΑ Αττικής 2021-2025</a:t>
            </a:r>
          </a:p>
        </p:txBody>
      </p:sp>
      <p:sp>
        <p:nvSpPr>
          <p:cNvPr id="4" name="TextBox 3">
            <a:extLst>
              <a:ext uri="{FF2B5EF4-FFF2-40B4-BE49-F238E27FC236}">
                <a16:creationId xmlns:a16="http://schemas.microsoft.com/office/drawing/2014/main" id="{4665BE9C-B443-87C3-2FA9-A8F674B16ADA}"/>
              </a:ext>
            </a:extLst>
          </p:cNvPr>
          <p:cNvSpPr txBox="1"/>
          <p:nvPr/>
        </p:nvSpPr>
        <p:spPr>
          <a:xfrm>
            <a:off x="353997" y="1178274"/>
            <a:ext cx="9020862" cy="1692771"/>
          </a:xfrm>
          <a:prstGeom prst="rect">
            <a:avLst/>
          </a:prstGeom>
          <a:solidFill>
            <a:schemeClr val="bg1"/>
          </a:solidFill>
        </p:spPr>
        <p:txBody>
          <a:bodyPr wrap="square" rtlCol="0">
            <a:spAutoFit/>
          </a:bodyPr>
          <a:lstStyle/>
          <a:p>
            <a:pPr>
              <a:lnSpc>
                <a:spcPct val="150000"/>
              </a:lnSpc>
            </a:pPr>
            <a:r>
              <a:rPr lang="el-GR" sz="1600" b="1" dirty="0">
                <a:solidFill>
                  <a:schemeClr val="tx1">
                    <a:lumMod val="75000"/>
                    <a:lumOff val="25000"/>
                  </a:schemeClr>
                </a:solidFill>
                <a:ea typeface="Sans Serif Collection" panose="020B0502040504020204" pitchFamily="34" charset="0"/>
                <a:cs typeface="Sans Serif Collection" panose="020B0502040504020204" pitchFamily="34" charset="0"/>
              </a:rPr>
              <a:t>Αφορά</a:t>
            </a:r>
            <a:r>
              <a:rPr lang="en-US" sz="1600" b="1" dirty="0">
                <a:solidFill>
                  <a:schemeClr val="tx1">
                    <a:lumMod val="75000"/>
                    <a:lumOff val="25000"/>
                  </a:schemeClr>
                </a:solidFill>
                <a:ea typeface="Sans Serif Collection" panose="020B0502040504020204" pitchFamily="34" charset="0"/>
                <a:cs typeface="Sans Serif Collection" panose="020B0502040504020204" pitchFamily="34" charset="0"/>
              </a:rPr>
              <a:t>:</a:t>
            </a:r>
          </a:p>
          <a:p>
            <a:pPr marL="342900" indent="-342900">
              <a:buFont typeface="+mj-lt"/>
              <a:buAutoNum type="arabicPeriod"/>
            </a:pPr>
            <a:r>
              <a:rPr lang="el-GR" sz="1600" dirty="0"/>
              <a:t>Βελτίωση του κλάδου της μεταποίησης η οποία επιδεικνύει χαμηλή ανταγωνιστικότητα</a:t>
            </a:r>
          </a:p>
          <a:p>
            <a:pPr marL="342900" indent="-342900">
              <a:buFont typeface="+mj-lt"/>
              <a:buAutoNum type="arabicPeriod"/>
            </a:pPr>
            <a:r>
              <a:rPr lang="el-GR" sz="1600" dirty="0"/>
              <a:t>Προσέλκυση μεταποιητικών δραστηριοτήτων στις υφιστάμενες θεσμοθετημένες ζώνες υποδοχής</a:t>
            </a:r>
          </a:p>
          <a:p>
            <a:pPr marL="342900" indent="-342900">
              <a:buFont typeface="+mj-lt"/>
              <a:buAutoNum type="arabicPeriod"/>
            </a:pPr>
            <a:r>
              <a:rPr lang="el-GR" sz="1600" dirty="0"/>
              <a:t>Ενίσχυση της αλυσίδας αξίας της παραγωγής σε όλα τα στάδια της,</a:t>
            </a:r>
          </a:p>
          <a:p>
            <a:pPr marL="342900" indent="-342900">
              <a:buFont typeface="+mj-lt"/>
              <a:buAutoNum type="arabicPeriod"/>
            </a:pPr>
            <a:r>
              <a:rPr lang="el-GR" sz="1600" dirty="0"/>
              <a:t>Βελτίωση του βαθμού συνεργασίας μεταξύ των επιχειρήσεων σε ομοειδείς κλάδους με σκοπό την αύξηση της εξωστρέφειας</a:t>
            </a:r>
          </a:p>
        </p:txBody>
      </p:sp>
      <p:cxnSp>
        <p:nvCxnSpPr>
          <p:cNvPr id="46" name="Ευθεία γραμμή σύνδεσης 45">
            <a:extLst>
              <a:ext uri="{FF2B5EF4-FFF2-40B4-BE49-F238E27FC236}">
                <a16:creationId xmlns:a16="http://schemas.microsoft.com/office/drawing/2014/main" id="{75A16DBF-7B31-BA9A-4ACB-B9C13E5E0CF8}"/>
              </a:ext>
            </a:extLst>
          </p:cNvPr>
          <p:cNvCxnSpPr>
            <a:cxnSpLocks/>
          </p:cNvCxnSpPr>
          <p:nvPr/>
        </p:nvCxnSpPr>
        <p:spPr>
          <a:xfrm>
            <a:off x="3255020" y="3075163"/>
            <a:ext cx="0" cy="0"/>
          </a:xfrm>
          <a:prstGeom prst="line">
            <a:avLst/>
          </a:prstGeom>
        </p:spPr>
        <p:style>
          <a:lnRef idx="1">
            <a:schemeClr val="dk1"/>
          </a:lnRef>
          <a:fillRef idx="0">
            <a:schemeClr val="dk1"/>
          </a:fillRef>
          <a:effectRef idx="0">
            <a:schemeClr val="dk1"/>
          </a:effectRef>
          <a:fontRef idx="minor">
            <a:schemeClr val="tx1"/>
          </a:fontRef>
        </p:style>
      </p:cxnSp>
      <p:cxnSp>
        <p:nvCxnSpPr>
          <p:cNvPr id="32" name="Ευθεία γραμμή σύνδεσης 31">
            <a:extLst>
              <a:ext uri="{FF2B5EF4-FFF2-40B4-BE49-F238E27FC236}">
                <a16:creationId xmlns:a16="http://schemas.microsoft.com/office/drawing/2014/main" id="{E61B8FA4-605E-8AAC-7565-8D9465264E6A}"/>
              </a:ext>
            </a:extLst>
          </p:cNvPr>
          <p:cNvCxnSpPr/>
          <p:nvPr/>
        </p:nvCxnSpPr>
        <p:spPr>
          <a:xfrm>
            <a:off x="2966223"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587ED62-24BE-7B63-3288-4DC4B573481F}"/>
              </a:ext>
            </a:extLst>
          </p:cNvPr>
          <p:cNvCxnSpPr>
            <a:cxnSpLocks/>
          </p:cNvCxnSpPr>
          <p:nvPr/>
        </p:nvCxnSpPr>
        <p:spPr>
          <a:xfrm flipH="1">
            <a:off x="2966223" y="3429000"/>
            <a:ext cx="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Πίνακας 16">
            <a:extLst>
              <a:ext uri="{FF2B5EF4-FFF2-40B4-BE49-F238E27FC236}">
                <a16:creationId xmlns:a16="http://schemas.microsoft.com/office/drawing/2014/main" id="{21A5B1CA-9E07-3AF5-261C-D7C8F33A880B}"/>
              </a:ext>
            </a:extLst>
          </p:cNvPr>
          <p:cNvGraphicFramePr>
            <a:graphicFrameLocks noGrp="1"/>
          </p:cNvGraphicFramePr>
          <p:nvPr/>
        </p:nvGraphicFramePr>
        <p:xfrm>
          <a:off x="354001" y="3078898"/>
          <a:ext cx="9020858" cy="263144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2577388">
                  <a:extLst>
                    <a:ext uri="{9D8B030D-6E8A-4147-A177-3AD203B41FA5}">
                      <a16:colId xmlns:a16="http://schemas.microsoft.com/office/drawing/2014/main" val="1932244109"/>
                    </a:ext>
                  </a:extLst>
                </a:gridCol>
                <a:gridCol w="1288694">
                  <a:extLst>
                    <a:ext uri="{9D8B030D-6E8A-4147-A177-3AD203B41FA5}">
                      <a16:colId xmlns:a16="http://schemas.microsoft.com/office/drawing/2014/main" val="1881313494"/>
                    </a:ext>
                  </a:extLst>
                </a:gridCol>
                <a:gridCol w="1288694">
                  <a:extLst>
                    <a:ext uri="{9D8B030D-6E8A-4147-A177-3AD203B41FA5}">
                      <a16:colId xmlns:a16="http://schemas.microsoft.com/office/drawing/2014/main" val="1451627451"/>
                    </a:ext>
                  </a:extLst>
                </a:gridCol>
                <a:gridCol w="1288694">
                  <a:extLst>
                    <a:ext uri="{9D8B030D-6E8A-4147-A177-3AD203B41FA5}">
                      <a16:colId xmlns:a16="http://schemas.microsoft.com/office/drawing/2014/main" val="515679408"/>
                    </a:ext>
                  </a:extLst>
                </a:gridCol>
                <a:gridCol w="1288694">
                  <a:extLst>
                    <a:ext uri="{9D8B030D-6E8A-4147-A177-3AD203B41FA5}">
                      <a16:colId xmlns:a16="http://schemas.microsoft.com/office/drawing/2014/main" val="3801333629"/>
                    </a:ext>
                  </a:extLst>
                </a:gridCol>
                <a:gridCol w="1288694">
                  <a:extLst>
                    <a:ext uri="{9D8B030D-6E8A-4147-A177-3AD203B41FA5}">
                      <a16:colId xmlns:a16="http://schemas.microsoft.com/office/drawing/2014/main" val="643231849"/>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2021</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2022</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2023</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2024</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latin typeface="+mn-lt"/>
                          <a:ea typeface="+mn-ea"/>
                          <a:cs typeface="+mn-cs"/>
                        </a:rPr>
                        <a:t>2025</a:t>
                      </a:r>
                      <a:endParaRPr lang="en-US" sz="1600" kern="1200" dirty="0">
                        <a:solidFill>
                          <a:schemeClr val="tx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2727753"/>
                  </a:ext>
                </a:extLst>
              </a:tr>
              <a:tr h="370840">
                <a:tc>
                  <a:txBody>
                    <a:bodyPr/>
                    <a:lstStyle/>
                    <a:p>
                      <a:r>
                        <a:rPr lang="el-GR" sz="1600" kern="1200" dirty="0">
                          <a:solidFill>
                            <a:schemeClr val="tx1"/>
                          </a:solidFill>
                          <a:effectLst>
                            <a:outerShdw blurRad="38100" dist="38100" dir="2700000" algn="tl">
                              <a:srgbClr val="000000">
                                <a:alpha val="43137"/>
                              </a:srgbClr>
                            </a:outerShdw>
                          </a:effectLst>
                          <a:latin typeface="+mn-lt"/>
                          <a:ea typeface="+mn-ea"/>
                          <a:cs typeface="+mn-cs"/>
                        </a:rPr>
                        <a:t>Εξωστρέφεια (23,0 εκ.)</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15.790.000€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3.490.000€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1.540.000€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l-GR" sz="1600" kern="1200" dirty="0">
                          <a:solidFill>
                            <a:schemeClr val="tx1"/>
                          </a:solidFill>
                          <a:effectLst>
                            <a:outerShdw blurRad="38100" dist="38100" dir="2700000" algn="tl">
                              <a:srgbClr val="000000">
                                <a:alpha val="43137"/>
                              </a:srgbClr>
                            </a:outerShdw>
                          </a:effectLst>
                          <a:latin typeface="+mn-lt"/>
                          <a:ea typeface="+mn-ea"/>
                          <a:cs typeface="+mn-cs"/>
                        </a:rPr>
                        <a:t>1.090.000€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tx1"/>
                          </a:solidFill>
                          <a:effectLst>
                            <a:outerShdw blurRad="38100" dist="38100" dir="2700000" algn="tl">
                              <a:srgbClr val="000000">
                                <a:alpha val="43137"/>
                              </a:srgbClr>
                            </a:outerShdw>
                          </a:effectLst>
                          <a:latin typeface="+mn-lt"/>
                          <a:ea typeface="+mn-ea"/>
                          <a:cs typeface="+mn-cs"/>
                        </a:rPr>
                        <a:t>1.090.000€</a:t>
                      </a:r>
                      <a:endParaRPr lang="en-US" sz="1600" kern="1200" dirty="0">
                        <a:solidFill>
                          <a:schemeClr val="tx1"/>
                        </a:solidFill>
                        <a:effectLst>
                          <a:outerShdw blurRad="38100" dist="38100" dir="2700000" algn="tl">
                            <a:srgbClr val="000000">
                              <a:alpha val="43137"/>
                            </a:srgbClr>
                          </a:outerShdw>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99071073"/>
                  </a:ext>
                </a:extLst>
              </a:tr>
              <a:tr h="501511">
                <a:tc>
                  <a:txBody>
                    <a:bodyPr/>
                    <a:lstStyle/>
                    <a:p>
                      <a:pPr algn="l"/>
                      <a:r>
                        <a:rPr lang="el-GR" sz="1600" dirty="0"/>
                        <a:t>Ενίσχυση των επιχειρήσεων για αύξηση της εξωστρέφειας στις εθνικές και διεθνείς αγορές (4,0 εκ.)</a:t>
                      </a:r>
                      <a:endParaRPr lang="en-US" sz="16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4.000.000€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70098584"/>
                  </a:ext>
                </a:extLst>
              </a:tr>
              <a:tr h="370840">
                <a:tc>
                  <a:txBody>
                    <a:bodyPr/>
                    <a:lstStyle/>
                    <a:p>
                      <a:r>
                        <a:rPr lang="el-GR" sz="1600" dirty="0"/>
                        <a:t>Προώθηση ελληνικών προϊόντων στο εξωτερικό (0,5 εκ)</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50.000€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Times New Roman"/>
                          <a:ea typeface="+mn-ea"/>
                          <a:cs typeface="+mn-cs"/>
                        </a:rPr>
                        <a:t>50.000€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000000"/>
                          </a:solidFill>
                          <a:effectLst/>
                          <a:uLnTx/>
                          <a:uFillTx/>
                          <a:latin typeface="Times New Roman"/>
                          <a:ea typeface="+mn-ea"/>
                          <a:cs typeface="+mn-cs"/>
                        </a:rPr>
                        <a:t>50.000€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175.000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l-GR" sz="1600" kern="1200" dirty="0">
                          <a:solidFill>
                            <a:schemeClr val="tx1"/>
                          </a:solidFill>
                          <a:latin typeface="+mn-lt"/>
                          <a:ea typeface="+mn-ea"/>
                          <a:cs typeface="+mn-cs"/>
                        </a:rPr>
                        <a:t>175.000€</a:t>
                      </a:r>
                      <a:endParaRPr lang="en-US" sz="160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1416051"/>
                  </a:ext>
                </a:extLst>
              </a:tr>
            </a:tbl>
          </a:graphicData>
        </a:graphic>
      </p:graphicFrame>
      <p:sp>
        <p:nvSpPr>
          <p:cNvPr id="3" name="Θέση κειμένου 2">
            <a:extLst>
              <a:ext uri="{FF2B5EF4-FFF2-40B4-BE49-F238E27FC236}">
                <a16:creationId xmlns:a16="http://schemas.microsoft.com/office/drawing/2014/main" id="{D66C8577-9042-0022-B193-552AC1A9B18D}"/>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3872944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41</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921330"/>
            <a:ext cx="8441781" cy="830997"/>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ctr">
              <a:buSzPts val="1000"/>
              <a:tabLst>
                <a:tab pos="457200" algn="l"/>
              </a:tabLst>
            </a:pP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Π</a:t>
            </a:r>
            <a:r>
              <a:rPr lang="el-GR" sz="2400" dirty="0" err="1">
                <a:ln w="0"/>
                <a:solidFill>
                  <a:schemeClr val="bg1"/>
                </a:solidFill>
                <a:effectLst>
                  <a:outerShdw blurRad="38100" dist="19050" dir="2700000" algn="tl" rotWithShape="0">
                    <a:schemeClr val="dk1">
                      <a:alpha val="40000"/>
                    </a:schemeClr>
                  </a:outerShdw>
                </a:effectLst>
                <a:latin typeface="Segoe UI" panose="020B0502040204020203" pitchFamily="34" charset="0"/>
              </a:rPr>
              <a:t>ρόσθετες</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Πηγές Χρηματοδότησης της Προγραμματικής Περιόδου </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2021-202</a:t>
            </a:r>
            <a:r>
              <a:rPr lang="el-GR"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7»</a:t>
            </a:r>
            <a:r>
              <a:rPr lang="en-US" sz="2400" dirty="0">
                <a:ln w="0"/>
                <a:solidFill>
                  <a:schemeClr val="bg1"/>
                </a:solidFill>
                <a:effectLst>
                  <a:outerShdw blurRad="38100" dist="19050" dir="2700000" algn="tl" rotWithShape="0">
                    <a:schemeClr val="dk1">
                      <a:alpha val="40000"/>
                    </a:schemeClr>
                  </a:outerShdw>
                </a:effectLst>
                <a:latin typeface="Segoe UI" panose="020B0502040204020203" pitchFamily="34" charset="0"/>
              </a:rPr>
              <a:t> </a:t>
            </a:r>
          </a:p>
        </p:txBody>
      </p:sp>
      <p:sp>
        <p:nvSpPr>
          <p:cNvPr id="2" name="Θέση κειμένου 2">
            <a:extLst>
              <a:ext uri="{FF2B5EF4-FFF2-40B4-BE49-F238E27FC236}">
                <a16:creationId xmlns:a16="http://schemas.microsoft.com/office/drawing/2014/main" id="{7C1E84B0-FF9D-EC2A-B911-FC8F4CD901E6}"/>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BF8B8286-D1C5-6658-FA77-BB3CA2B1B041}"/>
              </a:ext>
            </a:extLst>
          </p:cNvPr>
          <p:cNvSpPr txBox="1"/>
          <p:nvPr/>
        </p:nvSpPr>
        <p:spPr>
          <a:xfrm>
            <a:off x="463749" y="1881616"/>
            <a:ext cx="8842548"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l-GR" sz="2400" b="1" dirty="0">
                <a:ln w="0"/>
                <a:latin typeface="Segoe UI" panose="020B0502040204020203" pitchFamily="34" charset="0"/>
                <a:ea typeface="Sans Serif Collection" panose="020B0502040504020204" pitchFamily="34" charset="0"/>
                <a:cs typeface="Sans Serif Collection" panose="020B0502040504020204" pitchFamily="34" charset="0"/>
              </a:rPr>
              <a:t>Ταμείο Ανάκαμψης &amp; Ανθεκτικότητας: </a:t>
            </a:r>
            <a:r>
              <a:rPr lang="el-GR" sz="2400" i="1" dirty="0">
                <a:ln w="0"/>
                <a:effectLst>
                  <a:outerShdw blurRad="38100" dist="38100" dir="2700000" algn="tl">
                    <a:srgbClr val="000000">
                      <a:alpha val="43137"/>
                    </a:srgbClr>
                  </a:outerShdw>
                </a:effectLst>
                <a:latin typeface="Segoe UI" panose="020B0502040204020203" pitchFamily="34" charset="0"/>
                <a:ea typeface="Sans Serif Collection" panose="020B0502040504020204" pitchFamily="34" charset="0"/>
                <a:cs typeface="Sans Serif Collection" panose="020B0502040504020204" pitchFamily="34" charset="0"/>
              </a:rPr>
              <a:t>90 δις € (31,16 δις από Δημόσια +59,8 δις από Ιδιωτικά Κεφάλαια)</a:t>
            </a:r>
            <a:endParaRPr lang="el-GR" sz="1600" dirty="0">
              <a:ln w="0"/>
              <a:latin typeface="Segoe UI" panose="020B0502040204020203" pitchFamily="34" charset="0"/>
              <a:ea typeface="Sans Serif Collection" panose="020B0502040504020204" pitchFamily="34" charset="0"/>
              <a:cs typeface="Sans Serif Collection" panose="020B0502040504020204" pitchFamily="34" charset="0"/>
            </a:endParaRPr>
          </a:p>
        </p:txBody>
      </p:sp>
      <p:graphicFrame>
        <p:nvGraphicFramePr>
          <p:cNvPr id="13" name="Αντικείμενο 12">
            <a:extLst>
              <a:ext uri="{FF2B5EF4-FFF2-40B4-BE49-F238E27FC236}">
                <a16:creationId xmlns:a16="http://schemas.microsoft.com/office/drawing/2014/main" id="{E6D14A53-032C-EDDE-9641-7D244529C555}"/>
              </a:ext>
            </a:extLst>
          </p:cNvPr>
          <p:cNvGraphicFramePr>
            <a:graphicFrameLocks noChangeAspect="1"/>
          </p:cNvGraphicFramePr>
          <p:nvPr/>
        </p:nvGraphicFramePr>
        <p:xfrm>
          <a:off x="463750" y="2841902"/>
          <a:ext cx="8770686" cy="3118845"/>
        </p:xfrm>
        <a:graphic>
          <a:graphicData uri="http://schemas.openxmlformats.org/presentationml/2006/ole">
            <mc:AlternateContent xmlns:mc="http://schemas.openxmlformats.org/markup-compatibility/2006">
              <mc:Choice xmlns:v="urn:schemas-microsoft-com:vml" Requires="v">
                <p:oleObj name="Document" r:id="rId8" imgW="5272095" imgH="2844619" progId="Word.Document.12">
                  <p:embed/>
                </p:oleObj>
              </mc:Choice>
              <mc:Fallback>
                <p:oleObj name="Document" r:id="rId8" imgW="5272095" imgH="2844619" progId="Word.Document.12">
                  <p:embed/>
                  <p:pic>
                    <p:nvPicPr>
                      <p:cNvPr id="13" name="Αντικείμενο 12">
                        <a:extLst>
                          <a:ext uri="{FF2B5EF4-FFF2-40B4-BE49-F238E27FC236}">
                            <a16:creationId xmlns:a16="http://schemas.microsoft.com/office/drawing/2014/main" id="{E6D14A53-032C-EDDE-9641-7D244529C555}"/>
                          </a:ext>
                        </a:extLst>
                      </p:cNvPr>
                      <p:cNvPicPr/>
                      <p:nvPr/>
                    </p:nvPicPr>
                    <p:blipFill>
                      <a:blip r:embed="rId9"/>
                      <a:stretch>
                        <a:fillRect/>
                      </a:stretch>
                    </p:blipFill>
                    <p:spPr>
                      <a:xfrm>
                        <a:off x="463750" y="2841902"/>
                        <a:ext cx="8770686" cy="3118845"/>
                      </a:xfrm>
                      <a:prstGeom prst="rect">
                        <a:avLst/>
                      </a:prstGeom>
                    </p:spPr>
                  </p:pic>
                </p:oleObj>
              </mc:Fallback>
            </mc:AlternateContent>
          </a:graphicData>
        </a:graphic>
      </p:graphicFrame>
    </p:spTree>
    <p:extLst>
      <p:ext uri="{BB962C8B-B14F-4D97-AF65-F5344CB8AC3E}">
        <p14:creationId xmlns:p14="http://schemas.microsoft.com/office/powerpoint/2010/main" val="199592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5</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902432" y="5874265"/>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2013617" y="2840171"/>
            <a:ext cx="6622806"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«Ενεργές</a:t>
            </a:r>
            <a:r>
              <a:rPr lang="en-US"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 </a:t>
            </a:r>
            <a:r>
              <a:rPr lang="el-GR"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Επιχορηγούμενες Δράσεις (απευθύνονται σε όλες τις Περιφέρειες)»</a:t>
            </a:r>
            <a:r>
              <a:rPr lang="en-US" sz="2400" dirty="0">
                <a:ln w="0"/>
                <a:effectLst>
                  <a:outerShdw blurRad="38100" dist="19050" dir="2700000" algn="tl" rotWithShape="0">
                    <a:schemeClr val="dk1">
                      <a:alpha val="40000"/>
                    </a:schemeClr>
                  </a:outerShdw>
                </a:effectLst>
                <a:latin typeface="Segoe UI" panose="020B0502040204020203" pitchFamily="34" charset="0"/>
                <a:ea typeface="Times New Roman" panose="02020603050405020304" pitchFamily="18" charset="0"/>
              </a:rPr>
              <a:t> </a:t>
            </a:r>
            <a:endParaRPr lang="en-US" sz="2400" i="1" dirty="0">
              <a:ln w="0"/>
              <a:effectLst>
                <a:outerShdw blurRad="38100" dist="19050" dir="2700000" algn="tl" rotWithShape="0">
                  <a:schemeClr val="dk1">
                    <a:alpha val="40000"/>
                  </a:schemeClr>
                </a:outerShdw>
              </a:effectLst>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D79FD1FA-8D42-B429-6B8F-A3C8430214C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90359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6</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16629" y="5874265"/>
            <a:ext cx="8596249"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11" name="TextBox 10">
            <a:extLst>
              <a:ext uri="{FF2B5EF4-FFF2-40B4-BE49-F238E27FC236}">
                <a16:creationId xmlns:a16="http://schemas.microsoft.com/office/drawing/2014/main" id="{6E2E0427-DA3C-787F-E625-41DE93CAA214}"/>
              </a:ext>
            </a:extLst>
          </p:cNvPr>
          <p:cNvSpPr txBox="1"/>
          <p:nvPr/>
        </p:nvSpPr>
        <p:spPr>
          <a:xfrm>
            <a:off x="816629" y="1082962"/>
            <a:ext cx="8596249" cy="1569660"/>
          </a:xfrm>
          <a:prstGeom prst="rect">
            <a:avLst/>
          </a:prstGeom>
          <a:solidFill>
            <a:schemeClr val="bg1"/>
          </a:solidFill>
        </p:spPr>
        <p:txBody>
          <a:bodyPr wrap="square" rtlCol="0">
            <a:spAutoFit/>
          </a:bodyPr>
          <a:lstStyle/>
          <a:p>
            <a:pPr algn="just"/>
            <a:r>
              <a:rPr lang="el-GR" sz="1600" dirty="0"/>
              <a:t>Υφιστάμενες πολύ μικρές, μικρές και μεσαίες επιχειρήσεις που έχουν:</a:t>
            </a:r>
          </a:p>
          <a:p>
            <a:pPr marL="285750" indent="-285750" algn="just">
              <a:buFont typeface="Arial" panose="020B0604020202020204" pitchFamily="34" charset="0"/>
              <a:buChar char="•"/>
            </a:pPr>
            <a:r>
              <a:rPr lang="el-GR" sz="1600" dirty="0"/>
              <a:t>Τουλάχιστον </a:t>
            </a:r>
            <a:r>
              <a:rPr lang="el-GR" sz="1600" b="1" dirty="0"/>
              <a:t>μία</a:t>
            </a:r>
            <a:r>
              <a:rPr lang="el-GR" sz="1600" dirty="0"/>
              <a:t> πλήρη διαχειριστική χρήση </a:t>
            </a:r>
          </a:p>
          <a:p>
            <a:pPr marL="342900" indent="-34290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για τουλάχιστον </a:t>
            </a:r>
            <a:r>
              <a:rPr lang="el-GR" sz="1600" b="1" dirty="0"/>
              <a:t>ένα</a:t>
            </a:r>
            <a:r>
              <a:rPr lang="el-GR" sz="1600" dirty="0"/>
              <a:t> έτος</a:t>
            </a:r>
          </a:p>
          <a:p>
            <a:pPr marL="342900" indent="-342900" algn="just">
              <a:buFont typeface="Arial" panose="020B0604020202020204" pitchFamily="34" charset="0"/>
              <a:buChar char="•"/>
            </a:pPr>
            <a:r>
              <a:rPr lang="el-GR" sz="1600" dirty="0"/>
              <a:t>Τουλάχιστον</a:t>
            </a:r>
            <a:r>
              <a:rPr lang="el-GR" sz="1600" b="1" dirty="0"/>
              <a:t> τρία (3) ΕΜΕ </a:t>
            </a:r>
            <a:r>
              <a:rPr lang="el-GR" sz="1600" dirty="0"/>
              <a:t>εξαρτημένης εργασίας πλήρους ή μερικής απασχόλησης το 2022</a:t>
            </a:r>
          </a:p>
          <a:p>
            <a:pPr marL="342900" indent="-342900" algn="just">
              <a:buFont typeface="Arial" panose="020B0604020202020204" pitchFamily="34" charset="0"/>
              <a:buChar char="•"/>
            </a:pPr>
            <a:r>
              <a:rPr lang="el-GR" sz="1600" dirty="0"/>
              <a:t>Να μην έχει ολοκληρωθεί το φυσικό αντικείμενο της επένδυσης ή να μην έχει υλοποιηθεί πλήρως πριν από την υποβολή της αίτησης χρηματοδότησης</a:t>
            </a:r>
          </a:p>
        </p:txBody>
      </p:sp>
      <p:sp>
        <p:nvSpPr>
          <p:cNvPr id="23" name="Rectangle 46">
            <a:extLst>
              <a:ext uri="{FF2B5EF4-FFF2-40B4-BE49-F238E27FC236}">
                <a16:creationId xmlns:a16="http://schemas.microsoft.com/office/drawing/2014/main" id="{8D3D04E2-277B-E386-44FE-94207008DC9E}"/>
              </a:ext>
            </a:extLst>
          </p:cNvPr>
          <p:cNvSpPr/>
          <p:nvPr/>
        </p:nvSpPr>
        <p:spPr>
          <a:xfrm>
            <a:off x="816629" y="2708906"/>
            <a:ext cx="8573346" cy="1569660"/>
          </a:xfrm>
          <a:prstGeom prst="rect">
            <a:avLst/>
          </a:prstGeom>
          <a:solidFill>
            <a:schemeClr val="bg1"/>
          </a:solidFill>
          <a:ln>
            <a:noFill/>
          </a:ln>
        </p:spPr>
        <p:txBody>
          <a:bodyPr wrap="square">
            <a:spAutoFit/>
          </a:bodyPr>
          <a:lstStyle/>
          <a:p>
            <a:r>
              <a:rPr lang="el-GR" sz="1600" b="1" u="sng" dirty="0">
                <a:ea typeface="Sans Serif Collection" panose="020B0502040504020204" pitchFamily="34" charset="0"/>
                <a:cs typeface="Sans Serif Collection" panose="020B0502040504020204" pitchFamily="34" charset="0"/>
              </a:rPr>
              <a:t>Προϋπολογισμός</a:t>
            </a:r>
            <a:r>
              <a:rPr lang="el-GR" sz="1600" u="sng" dirty="0">
                <a:solidFill>
                  <a:schemeClr val="tx1">
                    <a:lumMod val="75000"/>
                    <a:lumOff val="25000"/>
                  </a:schemeClr>
                </a:solidFill>
                <a:ea typeface="Sans Serif Collection" panose="020B0502040504020204" pitchFamily="34" charset="0"/>
                <a:cs typeface="Sans Serif Collection" panose="020B0502040504020204" pitchFamily="34" charset="0"/>
              </a:rPr>
              <a:t>:</a:t>
            </a:r>
            <a:r>
              <a:rPr lang="el-GR" sz="1600" dirty="0">
                <a:ea typeface="Sans Serif Collection" panose="020B0502040504020204" pitchFamily="34" charset="0"/>
                <a:cs typeface="Sans Serif Collection" panose="020B0502040504020204" pitchFamily="34" charset="0"/>
              </a:rPr>
              <a:t>18.000€ έως 30.000€ ανά επενδυτικό σχέδιο και μικρότερος από</a:t>
            </a:r>
            <a:r>
              <a:rPr lang="el-GR" sz="1600" dirty="0"/>
              <a:t> το τριπλάσιο του υψηλότερου κύκλου εργασιών</a:t>
            </a:r>
            <a:r>
              <a:rPr lang="el-GR" sz="1600" dirty="0">
                <a:ea typeface="Sans Serif Collection" panose="020B0502040504020204" pitchFamily="34" charset="0"/>
                <a:cs typeface="Sans Serif Collection" panose="020B0502040504020204" pitchFamily="34" charset="0"/>
              </a:rPr>
              <a:t> των τελευταίων κλεισμένων χρήσεων </a:t>
            </a:r>
          </a:p>
          <a:p>
            <a:r>
              <a:rPr lang="el-GR" sz="1600" b="1" u="sng" dirty="0"/>
              <a:t>Ποσοστό ενίσχυσης:</a:t>
            </a:r>
            <a:r>
              <a:rPr lang="el-GR" sz="1600" b="1" dirty="0"/>
              <a:t> </a:t>
            </a:r>
          </a:p>
          <a:p>
            <a:pPr algn="just"/>
            <a:r>
              <a:rPr lang="el-GR" sz="1600" dirty="0"/>
              <a:t>60%: Δυτική Μακεδονία, B. Αιγαίο, N. Αιγαίο, Κρήτη και Δήμοι Μεγαλόπολης, Γορτυνίας, Τρίπολης, Οιχαλίας</a:t>
            </a:r>
          </a:p>
          <a:p>
            <a:r>
              <a:rPr lang="el-GR" sz="1600" b="1" dirty="0"/>
              <a:t>50%: Αττική </a:t>
            </a:r>
            <a:r>
              <a:rPr lang="el-GR" sz="1600" dirty="0"/>
              <a:t>και</a:t>
            </a:r>
            <a:r>
              <a:rPr lang="el-GR" sz="1600" b="1" dirty="0"/>
              <a:t> </a:t>
            </a:r>
            <a:r>
              <a:rPr lang="el-GR" sz="1600" dirty="0"/>
              <a:t>υπόλοιπες περιοχές της χώρας</a:t>
            </a:r>
          </a:p>
        </p:txBody>
      </p:sp>
      <p:sp>
        <p:nvSpPr>
          <p:cNvPr id="24" name="TextBox 23">
            <a:extLst>
              <a:ext uri="{FF2B5EF4-FFF2-40B4-BE49-F238E27FC236}">
                <a16:creationId xmlns:a16="http://schemas.microsoft.com/office/drawing/2014/main" id="{8E4CD2AB-6C7E-F374-97B6-A5D97B768DBB}"/>
              </a:ext>
            </a:extLst>
          </p:cNvPr>
          <p:cNvSpPr txBox="1"/>
          <p:nvPr/>
        </p:nvSpPr>
        <p:spPr>
          <a:xfrm>
            <a:off x="816859" y="4302237"/>
            <a:ext cx="8573346" cy="661720"/>
          </a:xfrm>
          <a:prstGeom prst="rect">
            <a:avLst/>
          </a:prstGeom>
          <a:solidFill>
            <a:schemeClr val="bg1"/>
          </a:solidFill>
        </p:spPr>
        <p:txBody>
          <a:bodyPr wrap="square">
            <a:spAutoFit/>
          </a:bodyPr>
          <a:lstStyle/>
          <a:p>
            <a:pPr algn="just">
              <a:spcAft>
                <a:spcPts val="600"/>
              </a:spcAft>
            </a:pPr>
            <a:r>
              <a:rPr lang="el-GR" sz="1600" b="1" dirty="0"/>
              <a:t>Υποβολή αιτήσεων</a:t>
            </a:r>
            <a:r>
              <a:rPr lang="el-GR" sz="1600" dirty="0"/>
              <a:t>: 23/02/23 και ώρα 12.00 μέχρι εξαντλήσεως του Προϋπολογισμού</a:t>
            </a:r>
          </a:p>
          <a:p>
            <a:pPr algn="just">
              <a:spcAft>
                <a:spcPts val="600"/>
              </a:spcAft>
            </a:pPr>
            <a:r>
              <a:rPr lang="el-GR" sz="1600" b="1" dirty="0"/>
              <a:t>Ημερομηνία έναρξης επιλεξιμότητας δαπανών:</a:t>
            </a:r>
            <a:r>
              <a:rPr lang="el-GR" sz="1600" dirty="0"/>
              <a:t> 15/02/2023</a:t>
            </a:r>
          </a:p>
        </p:txBody>
      </p:sp>
      <p:sp>
        <p:nvSpPr>
          <p:cNvPr id="29" name="TextBox 28">
            <a:extLst>
              <a:ext uri="{FF2B5EF4-FFF2-40B4-BE49-F238E27FC236}">
                <a16:creationId xmlns:a16="http://schemas.microsoft.com/office/drawing/2014/main" id="{181671C1-8179-1910-7D8E-95CF60090149}"/>
              </a:ext>
            </a:extLst>
          </p:cNvPr>
          <p:cNvSpPr txBox="1"/>
          <p:nvPr/>
        </p:nvSpPr>
        <p:spPr>
          <a:xfrm>
            <a:off x="828160" y="4996964"/>
            <a:ext cx="8573345" cy="830997"/>
          </a:xfrm>
          <a:prstGeom prst="rect">
            <a:avLst/>
          </a:prstGeom>
          <a:solidFill>
            <a:schemeClr val="bg1"/>
          </a:solidFill>
        </p:spPr>
        <p:txBody>
          <a:bodyPr wrap="square" rtlCol="0">
            <a:spAutoFit/>
          </a:bodyPr>
          <a:lstStyle/>
          <a:p>
            <a:pPr lvl="0" algn="just"/>
            <a:r>
              <a:rPr lang="el-GR" sz="1600" dirty="0"/>
              <a:t>Η αξιολόγηση των αιτήσεων χρηματοδότησης γίνεται με τη μέθοδο της άμεσης διαδικασίας (FiFo). Ο έλεγχος αφορά στην πληρότητα των δικαιολογητικών, την πλήρωση των προϋποθέσεων συμμετοχής και την επιλεξιμότητα των δαπανών. </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16630" y="652321"/>
            <a:ext cx="8510445" cy="369332"/>
          </a:xfrm>
          <a:prstGeom prst="rect">
            <a:avLst/>
          </a:prstGeom>
          <a:solidFill>
            <a:schemeClr val="accent6"/>
          </a:solidFill>
        </p:spPr>
        <p:txBody>
          <a:bodyPr wrap="square" rtlCol="0">
            <a:spAutoFit/>
          </a:bodyPr>
          <a:lstStyle/>
          <a:p>
            <a:r>
              <a:rPr lang="el-GR" b="1" dirty="0"/>
              <a:t>Βασικός Ψηφιακός Μετασχηματισμός </a:t>
            </a:r>
            <a:r>
              <a:rPr lang="el-GR" b="1" dirty="0" err="1"/>
              <a:t>ΜμΕ</a:t>
            </a:r>
            <a:r>
              <a:rPr lang="el-GR" b="1" dirty="0"/>
              <a:t> </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821735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7</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59589" y="5864646"/>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369332"/>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a:t>
            </a:r>
          </a:p>
        </p:txBody>
      </p:sp>
      <p:sp>
        <p:nvSpPr>
          <p:cNvPr id="29" name="TextBox 28">
            <a:extLst>
              <a:ext uri="{FF2B5EF4-FFF2-40B4-BE49-F238E27FC236}">
                <a16:creationId xmlns:a16="http://schemas.microsoft.com/office/drawing/2014/main" id="{181671C1-8179-1910-7D8E-95CF60090149}"/>
              </a:ext>
            </a:extLst>
          </p:cNvPr>
          <p:cNvSpPr txBox="1"/>
          <p:nvPr/>
        </p:nvSpPr>
        <p:spPr>
          <a:xfrm>
            <a:off x="864515" y="906538"/>
            <a:ext cx="8920469" cy="5016758"/>
          </a:xfrm>
          <a:prstGeom prst="rect">
            <a:avLst/>
          </a:prstGeom>
          <a:solidFill>
            <a:schemeClr val="bg1"/>
          </a:solidFill>
        </p:spPr>
        <p:txBody>
          <a:bodyPr wrap="square" rtlCol="0">
            <a:spAutoFit/>
          </a:bodyPr>
          <a:lstStyle/>
          <a:p>
            <a:r>
              <a:rPr lang="el-GR" sz="1600" b="1" dirty="0"/>
              <a:t>Επιλέξιμες Δαπάνες</a:t>
            </a:r>
            <a:endParaRPr lang="en-US" sz="1600" b="1" dirty="0"/>
          </a:p>
          <a:p>
            <a:pPr lvl="0" algn="just"/>
            <a:r>
              <a:rPr lang="el-GR" sz="1600" b="1" u="sng" dirty="0"/>
              <a:t>1. Δαπάνες Εξοπλισμού </a:t>
            </a:r>
          </a:p>
          <a:p>
            <a:pPr lvl="0" algn="just"/>
            <a:r>
              <a:rPr lang="el-GR" sz="1600" dirty="0"/>
              <a:t>	- Ψηφιακός εξοπλισμός γραφείου ως πάγια στοιχεία (π.χ. Η/Υ, </a:t>
            </a:r>
            <a:r>
              <a:rPr lang="en-US" sz="1600" dirty="0"/>
              <a:t>servers, </a:t>
            </a:r>
            <a:r>
              <a:rPr lang="el-GR" sz="1600" dirty="0"/>
              <a:t>εκτυπωτές, ηχεία)</a:t>
            </a:r>
          </a:p>
          <a:p>
            <a:pPr lvl="0" algn="just"/>
            <a:r>
              <a:rPr lang="el-GR" sz="1600" dirty="0"/>
              <a:t>	- Αναβάθμιση υποδομών σύνδεσης στο διαδίκτυο (πχ καλωδίωση για σύνδεση σε δίκτυο)</a:t>
            </a:r>
          </a:p>
          <a:p>
            <a:pPr algn="just"/>
            <a:r>
              <a:rPr lang="el-GR" sz="1600" b="1" u="sng" dirty="0"/>
              <a:t>2. Δαπάνες Λογισμικού</a:t>
            </a:r>
          </a:p>
          <a:p>
            <a:pPr algn="just"/>
            <a:r>
              <a:rPr lang="el-GR" sz="1600" dirty="0"/>
              <a:t>	- Προμήθεια εφαρμογών γραφείου &amp; ψηφιακής ασφάλειας και αποθήκευσης ως πάγια </a:t>
            </a:r>
          </a:p>
          <a:p>
            <a:pPr algn="just"/>
            <a:r>
              <a:rPr lang="el-GR" sz="1600" dirty="0"/>
              <a:t>	- Προμήθεια εφαρμογών για τη βελτιστοποίηση της παραγωγής, της παροχής υπηρεσιών,      	των υποστηρικτικών διαδικασιών της επιχείρησης </a:t>
            </a:r>
          </a:p>
          <a:p>
            <a:pPr algn="just"/>
            <a:r>
              <a:rPr lang="el-GR" sz="1600" dirty="0"/>
              <a:t>	- Κατασκευή ιστοσελίδας, </a:t>
            </a:r>
            <a:r>
              <a:rPr lang="el-GR" sz="1600" dirty="0" err="1"/>
              <a:t>eshop</a:t>
            </a:r>
            <a:r>
              <a:rPr lang="el-GR" sz="1600" dirty="0"/>
              <a:t>, </a:t>
            </a:r>
            <a:r>
              <a:rPr lang="el-GR" sz="1600" dirty="0" err="1"/>
              <a:t>mobile</a:t>
            </a:r>
            <a:r>
              <a:rPr lang="el-GR" sz="1600" dirty="0"/>
              <a:t> εφαρμογών ως πάγια στοιχεία</a:t>
            </a:r>
          </a:p>
          <a:p>
            <a:pPr algn="just"/>
            <a:r>
              <a:rPr lang="el-GR" sz="1600" b="1" u="sng" dirty="0"/>
              <a:t>3. Δαπάνες για Παροχή Υπηρεσιών που συνδέονται με τη ψηφιακή αναβάθμιση </a:t>
            </a:r>
          </a:p>
          <a:p>
            <a:pPr algn="just"/>
            <a:r>
              <a:rPr lang="el-GR" sz="1600" dirty="0"/>
              <a:t>	- Συμβουλευτική υποστήριξη για την παρακολούθηση της υλοποίησης του επενδυτικού 	σχεδίου</a:t>
            </a:r>
          </a:p>
          <a:p>
            <a:pPr algn="just"/>
            <a:r>
              <a:rPr lang="el-GR" sz="1600" dirty="0"/>
              <a:t>	- Τεχνική υποστήριξη για την υλοποίηση του επενδυτικού σχεδίου ή/και την εγκατάσταση 	ή/και παραμετροποίηση λογισμικού/ εφαρμογών</a:t>
            </a:r>
          </a:p>
          <a:p>
            <a:pPr algn="just"/>
            <a:r>
              <a:rPr lang="el-GR" sz="1600" dirty="0"/>
              <a:t>	- Υπηρεσίες προμήθειας/χρήσης λογισμικού υπό καθεστώς «ως υπηρεσία» (πχ “</a:t>
            </a:r>
            <a:r>
              <a:rPr lang="el-GR" sz="1600" dirty="0" err="1"/>
              <a:t>SaaS</a:t>
            </a:r>
            <a:r>
              <a:rPr lang="el-GR" sz="1600" dirty="0"/>
              <a:t>”, 	“</a:t>
            </a:r>
            <a:r>
              <a:rPr lang="el-GR" sz="1600" dirty="0" err="1"/>
              <a:t>CaaS</a:t>
            </a:r>
            <a:r>
              <a:rPr lang="el-GR" sz="1600" dirty="0"/>
              <a:t>”) για την λειτουργία του γραφείου, την ψηφιακή ασφάλεια και τη βελτιστοποίηση της 	παραγωγής, της παροχής υπηρεσιών, των υποστηρικτικών διαδικασιών των διαδικασιών της 	επιχείρησης</a:t>
            </a:r>
          </a:p>
          <a:p>
            <a:pPr algn="just"/>
            <a:r>
              <a:rPr lang="el-GR" sz="1600" b="1" u="sng" dirty="0"/>
              <a:t>4. Έμμεσες δαπάνες :</a:t>
            </a:r>
            <a:r>
              <a:rPr lang="el-GR" sz="1600" b="1" dirty="0"/>
              <a:t> </a:t>
            </a:r>
            <a:r>
              <a:rPr lang="el-GR" sz="1600" dirty="0"/>
              <a:t>θα περιλαμβάνεται υποχρεωτικά στο Ε.Σ. και θα υπολογίζεται αυτόματα από το ΟΠΣΚΕ ως ποσοστό 7% των επιλέξιμων άμεσων δαπανών του Ε.Σ.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864516" y="537206"/>
            <a:ext cx="8920469" cy="369332"/>
          </a:xfrm>
          <a:prstGeom prst="rect">
            <a:avLst/>
          </a:prstGeom>
          <a:solidFill>
            <a:schemeClr val="accent6"/>
          </a:solidFill>
        </p:spPr>
        <p:txBody>
          <a:bodyPr wrap="square" rtlCol="0">
            <a:spAutoFit/>
          </a:bodyPr>
          <a:lstStyle/>
          <a:p>
            <a:r>
              <a:rPr lang="el-GR" b="1" dirty="0"/>
              <a:t>Βασικός Ψηφιακός Μετασχηματισμός </a:t>
            </a:r>
            <a:r>
              <a:rPr lang="el-GR" b="1" dirty="0" err="1"/>
              <a:t>ΜμΕ</a:t>
            </a:r>
            <a:r>
              <a:rPr lang="el-GR" b="1" dirty="0"/>
              <a:t> </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0D9E4210-A9B7-D6A1-F2D5-BAD31C8F5E01}"/>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53738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8</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75780" y="5870814"/>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endParaRPr lang="el-GR" sz="900" dirty="0"/>
          </a:p>
        </p:txBody>
      </p:sp>
      <p:sp>
        <p:nvSpPr>
          <p:cNvPr id="11" name="TextBox 10">
            <a:extLst>
              <a:ext uri="{FF2B5EF4-FFF2-40B4-BE49-F238E27FC236}">
                <a16:creationId xmlns:a16="http://schemas.microsoft.com/office/drawing/2014/main" id="{6E2E0427-DA3C-787F-E625-41DE93CAA214}"/>
              </a:ext>
            </a:extLst>
          </p:cNvPr>
          <p:cNvSpPr txBox="1"/>
          <p:nvPr/>
        </p:nvSpPr>
        <p:spPr>
          <a:xfrm>
            <a:off x="630383" y="1117786"/>
            <a:ext cx="8767142" cy="1569660"/>
          </a:xfrm>
          <a:prstGeom prst="rect">
            <a:avLst/>
          </a:prstGeom>
          <a:solidFill>
            <a:schemeClr val="bg1"/>
          </a:solidFill>
        </p:spPr>
        <p:txBody>
          <a:bodyPr wrap="square" rtlCol="0">
            <a:spAutoFit/>
          </a:bodyPr>
          <a:lstStyle/>
          <a:p>
            <a:pPr algn="just"/>
            <a:r>
              <a:rPr lang="el-GR" sz="1600" dirty="0"/>
              <a:t>Υφιστάμενες μικρομεσαίες και πολύ μικρές επιχειρήσεις που έχουν:</a:t>
            </a:r>
          </a:p>
          <a:p>
            <a:pPr marL="285750" indent="-285750" algn="just">
              <a:buFont typeface="Arial" panose="020B0604020202020204" pitchFamily="34" charset="0"/>
              <a:buChar char="•"/>
            </a:pPr>
            <a:r>
              <a:rPr lang="el-GR" sz="1600" dirty="0"/>
              <a:t>Τουλάχιστον </a:t>
            </a:r>
            <a:r>
              <a:rPr lang="el-GR" sz="1600" b="1" dirty="0"/>
              <a:t>μία</a:t>
            </a:r>
            <a:r>
              <a:rPr lang="el-GR" sz="1600" dirty="0"/>
              <a:t> πλήρη διαχειριστική χρήση  </a:t>
            </a:r>
          </a:p>
          <a:p>
            <a:pPr marL="285750" indent="-285750" algn="just">
              <a:buFont typeface="Arial" panose="020B0604020202020204" pitchFamily="34" charset="0"/>
              <a:buChar char="•"/>
            </a:pPr>
            <a:r>
              <a:rPr lang="el-GR" sz="1600" dirty="0"/>
              <a:t>Δραστηριότητα σε έναν </a:t>
            </a:r>
            <a:r>
              <a:rPr lang="el-GR" sz="1600" b="1" dirty="0"/>
              <a:t>επιλέξιμο</a:t>
            </a:r>
            <a:r>
              <a:rPr lang="el-GR" sz="1600" dirty="0"/>
              <a:t> ΚΑΔ για τουλάχιστον </a:t>
            </a:r>
            <a:r>
              <a:rPr lang="el-GR" sz="1600" b="1" dirty="0"/>
              <a:t>ένα</a:t>
            </a:r>
            <a:r>
              <a:rPr lang="el-GR" sz="1600" dirty="0"/>
              <a:t> έτος</a:t>
            </a:r>
          </a:p>
          <a:p>
            <a:pPr marL="285750" indent="-285750" algn="just">
              <a:buFont typeface="Arial" panose="020B0604020202020204" pitchFamily="34" charset="0"/>
              <a:buChar char="•"/>
            </a:pPr>
            <a:r>
              <a:rPr lang="el-GR" sz="1600" b="1" dirty="0"/>
              <a:t>Πέντε (5) </a:t>
            </a:r>
            <a:r>
              <a:rPr lang="el-GR" sz="1600" dirty="0"/>
              <a:t> τουλάχιστον ΕΜΕ εξαρτημένης εργασίας πλήρους ή μερικής απασχόλησης το 2022</a:t>
            </a:r>
          </a:p>
          <a:p>
            <a:pPr marL="285750" indent="-285750" algn="just">
              <a:buFont typeface="Arial" panose="020B0604020202020204" pitchFamily="34" charset="0"/>
              <a:buChar char="•"/>
            </a:pPr>
            <a:r>
              <a:rPr lang="el-GR" sz="1600" dirty="0"/>
              <a:t>Εξασφαλίσει κάλυψη </a:t>
            </a:r>
            <a:r>
              <a:rPr lang="el-GR" sz="1600" b="1" dirty="0"/>
              <a:t>ιδιωτικής συμμετοχής </a:t>
            </a:r>
            <a:r>
              <a:rPr lang="el-GR" sz="1600" dirty="0"/>
              <a:t>σε ποσοστό τουλάχιστον 25%  με σχετική ΥΔ &amp; κατ’ ελάχιστο το βαθμό 80 στο ερωτηματολόγιο ψηφιακής ωριμότητας</a:t>
            </a:r>
          </a:p>
        </p:txBody>
      </p:sp>
      <p:sp>
        <p:nvSpPr>
          <p:cNvPr id="33" name="TextBox 32">
            <a:extLst>
              <a:ext uri="{FF2B5EF4-FFF2-40B4-BE49-F238E27FC236}">
                <a16:creationId xmlns:a16="http://schemas.microsoft.com/office/drawing/2014/main" id="{B82C5291-2798-BF62-F20E-EB144EE8C3A9}"/>
              </a:ext>
            </a:extLst>
          </p:cNvPr>
          <p:cNvSpPr txBox="1"/>
          <p:nvPr/>
        </p:nvSpPr>
        <p:spPr>
          <a:xfrm>
            <a:off x="619084" y="708712"/>
            <a:ext cx="8789879" cy="369332"/>
          </a:xfrm>
          <a:prstGeom prst="rect">
            <a:avLst/>
          </a:prstGeom>
          <a:solidFill>
            <a:schemeClr val="accent6"/>
          </a:solidFill>
        </p:spPr>
        <p:txBody>
          <a:bodyPr wrap="square" rtlCol="0">
            <a:spAutoFit/>
          </a:bodyPr>
          <a:lstStyle/>
          <a:p>
            <a:r>
              <a:rPr lang="el-GR" b="1" dirty="0"/>
              <a:t>Προηγμένος Ψηφιακός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415FAFF6-5C79-FE7B-859B-49008906A88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pic>
        <p:nvPicPr>
          <p:cNvPr id="4" name="Εικόνα 3">
            <a:extLst>
              <a:ext uri="{FF2B5EF4-FFF2-40B4-BE49-F238E27FC236}">
                <a16:creationId xmlns:a16="http://schemas.microsoft.com/office/drawing/2014/main" id="{6B8A6FED-2C4F-4429-AB5C-4CF0DE28CA3F}"/>
              </a:ext>
            </a:extLst>
          </p:cNvPr>
          <p:cNvPicPr>
            <a:picLocks noChangeAspect="1"/>
          </p:cNvPicPr>
          <p:nvPr/>
        </p:nvPicPr>
        <p:blipFill>
          <a:blip r:embed="rId8"/>
          <a:stretch>
            <a:fillRect/>
          </a:stretch>
        </p:blipFill>
        <p:spPr>
          <a:xfrm>
            <a:off x="630383" y="2761707"/>
            <a:ext cx="8778580" cy="3121327"/>
          </a:xfrm>
          <a:prstGeom prst="rect">
            <a:avLst/>
          </a:prstGeom>
        </p:spPr>
      </p:pic>
    </p:spTree>
    <p:extLst>
      <p:ext uri="{BB962C8B-B14F-4D97-AF65-F5344CB8AC3E}">
        <p14:creationId xmlns:p14="http://schemas.microsoft.com/office/powerpoint/2010/main" val="330561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l-GR" smtClean="0"/>
              <a:pPr rtl="0"/>
              <a:t>9</a:t>
            </a:fld>
            <a:endParaRPr lang="el-GR" dirty="0"/>
          </a:p>
        </p:txBody>
      </p:sp>
      <p:grpSp>
        <p:nvGrpSpPr>
          <p:cNvPr id="5" name="Group 4">
            <a:extLst>
              <a:ext uri="{FF2B5EF4-FFF2-40B4-BE49-F238E27FC236}">
                <a16:creationId xmlns:a16="http://schemas.microsoft.com/office/drawing/2014/main" id="{293934A1-134B-26B2-0A57-842ED53F7227}"/>
              </a:ext>
            </a:extLst>
          </p:cNvPr>
          <p:cNvGrpSpPr/>
          <p:nvPr/>
        </p:nvGrpSpPr>
        <p:grpSpPr>
          <a:xfrm>
            <a:off x="875780" y="5870814"/>
            <a:ext cx="8510446" cy="912296"/>
            <a:chOff x="677334" y="6042605"/>
            <a:chExt cx="8306944" cy="774383"/>
          </a:xfrm>
        </p:grpSpPr>
        <p:pic>
          <p:nvPicPr>
            <p:cNvPr id="7" name="Picture 4" descr="Logo&#10;&#10;Description automatically generated">
              <a:extLst>
                <a:ext uri="{FF2B5EF4-FFF2-40B4-BE49-F238E27FC236}">
                  <a16:creationId xmlns:a16="http://schemas.microsoft.com/office/drawing/2014/main" id="{7083FC1A-C370-3983-D63B-C1A20797B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059336"/>
              <a:ext cx="1339083" cy="6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10;&#10;Description automatically generated">
              <a:extLst>
                <a:ext uri="{FF2B5EF4-FFF2-40B4-BE49-F238E27FC236}">
                  <a16:creationId xmlns:a16="http://schemas.microsoft.com/office/drawing/2014/main" id="{21AF043C-5FF3-B6E6-C544-9027D38F4B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53" y="6042605"/>
              <a:ext cx="4895525"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 picture containing text, outdoor, sign&#10;&#10;Description automatically generated">
              <a:extLst>
                <a:ext uri="{FF2B5EF4-FFF2-40B4-BE49-F238E27FC236}">
                  <a16:creationId xmlns:a16="http://schemas.microsoft.com/office/drawing/2014/main" id="{0EAB5F1B-F4AB-B104-05DE-DCD865FC3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8967" y="6116013"/>
              <a:ext cx="1945165" cy="4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Θέση περιεχομένου 3">
            <a:extLst>
              <a:ext uri="{FF2B5EF4-FFF2-40B4-BE49-F238E27FC236}">
                <a16:creationId xmlns:a16="http://schemas.microsoft.com/office/drawing/2014/main" id="{391254B8-82AF-D457-D7C4-4A2155F1C120}"/>
              </a:ext>
            </a:extLst>
          </p:cNvPr>
          <p:cNvSpPr txBox="1">
            <a:spLocks/>
          </p:cNvSpPr>
          <p:nvPr/>
        </p:nvSpPr>
        <p:spPr>
          <a:xfrm>
            <a:off x="10027108" y="6241298"/>
            <a:ext cx="1300376" cy="593738"/>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dirty="0"/>
          </a:p>
        </p:txBody>
      </p:sp>
      <p:pic>
        <p:nvPicPr>
          <p:cNvPr id="15" name="Picture 2" descr="A picture containing text, outdoor, sign&#10;&#10;Description automatically generated">
            <a:extLst>
              <a:ext uri="{FF2B5EF4-FFF2-40B4-BE49-F238E27FC236}">
                <a16:creationId xmlns:a16="http://schemas.microsoft.com/office/drawing/2014/main" id="{BD77D440-D810-6ED4-842B-503FAE96D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820" y="6385066"/>
            <a:ext cx="1237748" cy="2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7">
            <a:extLst>
              <a:ext uri="{FF2B5EF4-FFF2-40B4-BE49-F238E27FC236}">
                <a16:creationId xmlns:a16="http://schemas.microsoft.com/office/drawing/2014/main" id="{9B06D04F-CC23-28E7-7994-0748BD2A0798}"/>
              </a:ext>
            </a:extLst>
          </p:cNvPr>
          <p:cNvPicPr>
            <a:picLocks noGrp="1" noChangeAspect="1"/>
          </p:cNvPicPr>
          <p:nvPr>
            <p:ph type="pic" sz="quarter" idx="33"/>
          </p:nvPr>
        </p:nvPicPr>
        <p:blipFill>
          <a:blip r:embed="rId7">
            <a:extLst>
              <a:ext uri="{28A0092B-C50C-407E-A947-70E740481C1C}">
                <a14:useLocalDpi xmlns:a14="http://schemas.microsoft.com/office/drawing/2010/main" val="0"/>
              </a:ext>
            </a:extLst>
          </a:blip>
          <a:srcRect l="38089" r="38089"/>
          <a:stretch/>
        </p:blipFill>
        <p:spPr>
          <a:xfrm>
            <a:off x="9964738" y="0"/>
            <a:ext cx="2211387" cy="6191250"/>
          </a:xfrm>
          <a:prstGeom prst="rect">
            <a:avLst/>
          </a:prstGeom>
        </p:spPr>
      </p:pic>
      <p:sp>
        <p:nvSpPr>
          <p:cNvPr id="22" name="TextBox 21">
            <a:extLst>
              <a:ext uri="{FF2B5EF4-FFF2-40B4-BE49-F238E27FC236}">
                <a16:creationId xmlns:a16="http://schemas.microsoft.com/office/drawing/2014/main" id="{7C63BB96-1A8E-7C98-D09F-9C4C74C53502}"/>
              </a:ext>
            </a:extLst>
          </p:cNvPr>
          <p:cNvSpPr txBox="1"/>
          <p:nvPr/>
        </p:nvSpPr>
        <p:spPr>
          <a:xfrm>
            <a:off x="143705" y="167874"/>
            <a:ext cx="1441622" cy="507831"/>
          </a:xfrm>
          <a:prstGeom prst="rect">
            <a:avLst/>
          </a:prstGeom>
          <a:solidFill>
            <a:schemeClr val="tx1"/>
          </a:solidFill>
        </p:spPr>
        <p:txBody>
          <a:bodyPr wrap="square" rtlCol="0">
            <a:spAutoFit/>
          </a:bodyPr>
          <a:lstStyle/>
          <a:p>
            <a:pPr marL="0" indent="0">
              <a:lnSpc>
                <a:spcPct val="100000"/>
              </a:lnSpc>
              <a:spcBef>
                <a:spcPts val="0"/>
              </a:spcBef>
              <a:buNone/>
            </a:pPr>
            <a:r>
              <a:rPr lang="el-GR" sz="900" b="1" dirty="0">
                <a:solidFill>
                  <a:schemeClr val="bg1"/>
                </a:solidFill>
                <a:latin typeface="Arial Narrow" panose="020B0606020202030204" pitchFamily="34" charset="0"/>
              </a:rPr>
              <a:t>ΘΕΜΑΤΙΚΟ ΕΡΓΑΣΤΗΡΙΟ &amp; </a:t>
            </a:r>
          </a:p>
          <a:p>
            <a:pPr marL="0" indent="0">
              <a:lnSpc>
                <a:spcPct val="100000"/>
              </a:lnSpc>
              <a:spcBef>
                <a:spcPts val="0"/>
              </a:spcBef>
              <a:buNone/>
            </a:pPr>
            <a:r>
              <a:rPr lang="en-US" sz="900" b="1" dirty="0">
                <a:solidFill>
                  <a:schemeClr val="bg1"/>
                </a:solidFill>
                <a:latin typeface="Arial Narrow" panose="020B0606020202030204" pitchFamily="34" charset="0"/>
              </a:rPr>
              <a:t>Focus Group</a:t>
            </a:r>
            <a:r>
              <a:rPr lang="el-GR" sz="900" b="1" dirty="0">
                <a:solidFill>
                  <a:schemeClr val="bg1"/>
                </a:solidFill>
                <a:latin typeface="Arial Narrow" panose="020B0606020202030204" pitchFamily="34" charset="0"/>
              </a:rPr>
              <a:t>: </a:t>
            </a:r>
          </a:p>
          <a:p>
            <a:pPr marL="0" indent="0">
              <a:lnSpc>
                <a:spcPct val="100000"/>
              </a:lnSpc>
              <a:spcBef>
                <a:spcPts val="0"/>
              </a:spcBef>
              <a:buNone/>
            </a:pPr>
            <a:endParaRPr lang="el-GR" sz="900" dirty="0"/>
          </a:p>
        </p:txBody>
      </p:sp>
      <p:sp>
        <p:nvSpPr>
          <p:cNvPr id="33" name="TextBox 32">
            <a:extLst>
              <a:ext uri="{FF2B5EF4-FFF2-40B4-BE49-F238E27FC236}">
                <a16:creationId xmlns:a16="http://schemas.microsoft.com/office/drawing/2014/main" id="{B82C5291-2798-BF62-F20E-EB144EE8C3A9}"/>
              </a:ext>
            </a:extLst>
          </p:cNvPr>
          <p:cNvSpPr txBox="1"/>
          <p:nvPr/>
        </p:nvSpPr>
        <p:spPr>
          <a:xfrm>
            <a:off x="619084" y="708712"/>
            <a:ext cx="8789879" cy="369332"/>
          </a:xfrm>
          <a:prstGeom prst="rect">
            <a:avLst/>
          </a:prstGeom>
          <a:solidFill>
            <a:schemeClr val="accent6"/>
          </a:solidFill>
        </p:spPr>
        <p:txBody>
          <a:bodyPr wrap="square" rtlCol="0">
            <a:spAutoFit/>
          </a:bodyPr>
          <a:lstStyle/>
          <a:p>
            <a:r>
              <a:rPr lang="el-GR" b="1" dirty="0"/>
              <a:t>Προηγμένος Ψηφιακός Μετασχηματισμός </a:t>
            </a:r>
            <a:r>
              <a:rPr lang="el-GR" b="1" dirty="0" err="1"/>
              <a:t>ΜμΕ</a:t>
            </a:r>
            <a:endParaRPr lang="en-US" sz="1600" b="1" i="1" dirty="0">
              <a:solidFill>
                <a:schemeClr val="tx1">
                  <a:lumMod val="75000"/>
                  <a:lumOff val="25000"/>
                </a:schemeClr>
              </a:solidFill>
              <a:ea typeface="Sans Serif Collection" panose="020B0502040504020204" pitchFamily="34" charset="0"/>
              <a:cs typeface="Sans Serif Collection" panose="020B0502040504020204" pitchFamily="34" charset="0"/>
            </a:endParaRPr>
          </a:p>
        </p:txBody>
      </p:sp>
      <p:sp>
        <p:nvSpPr>
          <p:cNvPr id="2" name="Θέση κειμένου 2">
            <a:extLst>
              <a:ext uri="{FF2B5EF4-FFF2-40B4-BE49-F238E27FC236}">
                <a16:creationId xmlns:a16="http://schemas.microsoft.com/office/drawing/2014/main" id="{415FAFF6-5C79-FE7B-859B-49008906A887}"/>
              </a:ext>
            </a:extLst>
          </p:cNvPr>
          <p:cNvSpPr txBox="1">
            <a:spLocks/>
          </p:cNvSpPr>
          <p:nvPr/>
        </p:nvSpPr>
        <p:spPr>
          <a:xfrm>
            <a:off x="1676708" y="190592"/>
            <a:ext cx="8196648" cy="360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Tx/>
              <a:buNone/>
            </a:pPr>
            <a:r>
              <a:rPr lang="el-GR" sz="1600" b="1" dirty="0">
                <a:effectLst/>
                <a:latin typeface="Arial" panose="020B0604020202020204" pitchFamily="34" charset="0"/>
                <a:ea typeface="Calibri" panose="020F0502020204030204" pitchFamily="34" charset="0"/>
              </a:rPr>
              <a:t>«</a:t>
            </a:r>
            <a:r>
              <a:rPr lang="el-GR" sz="1400" b="1" dirty="0">
                <a:effectLst/>
                <a:latin typeface="Arial" panose="020B0604020202020204" pitchFamily="34" charset="0"/>
                <a:ea typeface="Calibri" panose="020F0502020204030204" pitchFamily="34" charset="0"/>
              </a:rPr>
              <a:t>Καλές Πρακτικές, Εργαλεία και Βήματα Διεθνοποίησης των Μικρομεσαίων Επιχειρήσεων»</a:t>
            </a:r>
            <a:endParaRPr lang="el-GR" altLang="el-GR" sz="1200" b="1" i="0" dirty="0">
              <a:ea typeface="Segoe UI Black" panose="020B0A02040204020203" pitchFamily="34" charset="0"/>
              <a:cs typeface="Segoe UI Light" panose="020B0502040204020203" pitchFamily="34" charset="0"/>
            </a:endParaRPr>
          </a:p>
        </p:txBody>
      </p:sp>
      <p:sp>
        <p:nvSpPr>
          <p:cNvPr id="23" name="Rectangle 46">
            <a:extLst>
              <a:ext uri="{FF2B5EF4-FFF2-40B4-BE49-F238E27FC236}">
                <a16:creationId xmlns:a16="http://schemas.microsoft.com/office/drawing/2014/main" id="{5F21F35A-79B6-4391-8062-5FC780963356}"/>
              </a:ext>
            </a:extLst>
          </p:cNvPr>
          <p:cNvSpPr/>
          <p:nvPr/>
        </p:nvSpPr>
        <p:spPr>
          <a:xfrm>
            <a:off x="619084" y="1219535"/>
            <a:ext cx="8767141" cy="1077218"/>
          </a:xfrm>
          <a:prstGeom prst="rect">
            <a:avLst/>
          </a:prstGeom>
          <a:solidFill>
            <a:schemeClr val="bg1"/>
          </a:solidFill>
          <a:ln>
            <a:noFill/>
          </a:ln>
        </p:spPr>
        <p:txBody>
          <a:bodyPr wrap="square">
            <a:spAutoFit/>
          </a:bodyPr>
          <a:lstStyle/>
          <a:p>
            <a:r>
              <a:rPr lang="el-GR" sz="1600" b="1" u="sng" dirty="0">
                <a:ea typeface="Sans Serif Collection" panose="020B0502040504020204" pitchFamily="34" charset="0"/>
                <a:cs typeface="Sans Serif Collection" panose="020B0502040504020204" pitchFamily="34" charset="0"/>
              </a:rPr>
              <a:t>Προϋπολογισμός:</a:t>
            </a:r>
            <a:r>
              <a:rPr lang="el-GR" sz="1600" b="1" dirty="0">
                <a:ea typeface="Sans Serif Collection" panose="020B0502040504020204" pitchFamily="34" charset="0"/>
                <a:cs typeface="Sans Serif Collection" panose="020B0502040504020204" pitchFamily="34" charset="0"/>
              </a:rPr>
              <a:t> </a:t>
            </a:r>
            <a:r>
              <a:rPr lang="el-GR" sz="1600" dirty="0"/>
              <a:t>50.000€ έως 650.000€ ανά επενδυτικό σχέδιο και μικρότερος από το τριπλάσιο του υψηλότερου κύκλου εργασιών των τελευταίων κλεισμένων χρήσεων </a:t>
            </a:r>
          </a:p>
          <a:p>
            <a:r>
              <a:rPr lang="el-GR" sz="1600" b="1" u="sng" dirty="0"/>
              <a:t>Ποσοστό ενίσχυσης:</a:t>
            </a:r>
            <a:endParaRPr lang="en-US" sz="1600" b="1" u="sng" dirty="0"/>
          </a:p>
          <a:p>
            <a:r>
              <a:rPr lang="el-GR" sz="1600" dirty="0"/>
              <a:t>από 10% έως 50% ανάλογα με την Περιφέρεια, το μέγεθος της επιχείρησης και την επιλέξιμη δαπάνη.</a:t>
            </a:r>
            <a:r>
              <a:rPr lang="el-GR" sz="1600" b="1" dirty="0"/>
              <a:t> </a:t>
            </a:r>
            <a:endParaRPr lang="el-GR" sz="1600" dirty="0"/>
          </a:p>
        </p:txBody>
      </p:sp>
      <p:sp>
        <p:nvSpPr>
          <p:cNvPr id="24" name="TextBox 23">
            <a:extLst>
              <a:ext uri="{FF2B5EF4-FFF2-40B4-BE49-F238E27FC236}">
                <a16:creationId xmlns:a16="http://schemas.microsoft.com/office/drawing/2014/main" id="{9D745DB2-0329-4BA8-9FA7-F7B118914BC6}"/>
              </a:ext>
            </a:extLst>
          </p:cNvPr>
          <p:cNvSpPr txBox="1"/>
          <p:nvPr/>
        </p:nvSpPr>
        <p:spPr>
          <a:xfrm>
            <a:off x="615103" y="3954272"/>
            <a:ext cx="8771122" cy="661720"/>
          </a:xfrm>
          <a:prstGeom prst="rect">
            <a:avLst/>
          </a:prstGeom>
          <a:solidFill>
            <a:schemeClr val="bg1"/>
          </a:solidFill>
        </p:spPr>
        <p:txBody>
          <a:bodyPr wrap="square">
            <a:spAutoFit/>
          </a:bodyPr>
          <a:lstStyle/>
          <a:p>
            <a:pPr algn="just">
              <a:spcAft>
                <a:spcPts val="600"/>
              </a:spcAft>
            </a:pPr>
            <a:r>
              <a:rPr lang="el-GR" sz="1600" b="1" dirty="0"/>
              <a:t>Υποβολή αιτήσεων</a:t>
            </a:r>
            <a:r>
              <a:rPr lang="el-GR" sz="1600" dirty="0"/>
              <a:t>: 23/02/23 και ώρα 12.00 μέχρι εξαντλήσεως του Προϋπολογισμού</a:t>
            </a:r>
          </a:p>
          <a:p>
            <a:pPr algn="just">
              <a:spcAft>
                <a:spcPts val="600"/>
              </a:spcAft>
            </a:pPr>
            <a:r>
              <a:rPr lang="el-GR" sz="1600" b="1" dirty="0"/>
              <a:t>Ημερομηνία έναρξης επιλεξιμότητας δαπανών:</a:t>
            </a:r>
            <a:r>
              <a:rPr lang="el-GR" sz="1600" dirty="0"/>
              <a:t> η ημερομηνία υποβολής της αίτησης χρηματοδότησης</a:t>
            </a:r>
          </a:p>
        </p:txBody>
      </p:sp>
      <p:sp>
        <p:nvSpPr>
          <p:cNvPr id="25" name="TextBox 24">
            <a:extLst>
              <a:ext uri="{FF2B5EF4-FFF2-40B4-BE49-F238E27FC236}">
                <a16:creationId xmlns:a16="http://schemas.microsoft.com/office/drawing/2014/main" id="{45BA4F25-61B9-4DBA-AB7F-79B5594963F6}"/>
              </a:ext>
            </a:extLst>
          </p:cNvPr>
          <p:cNvSpPr txBox="1"/>
          <p:nvPr/>
        </p:nvSpPr>
        <p:spPr>
          <a:xfrm>
            <a:off x="637841" y="4574191"/>
            <a:ext cx="8771122" cy="1077218"/>
          </a:xfrm>
          <a:prstGeom prst="rect">
            <a:avLst/>
          </a:prstGeom>
          <a:solidFill>
            <a:schemeClr val="bg1"/>
          </a:solidFill>
        </p:spPr>
        <p:txBody>
          <a:bodyPr wrap="square" rtlCol="0">
            <a:spAutoFit/>
          </a:bodyPr>
          <a:lstStyle/>
          <a:p>
            <a:pPr lvl="0" algn="just"/>
            <a:r>
              <a:rPr lang="el-GR" sz="1600" dirty="0"/>
              <a:t>Η αξιολόγηση αφορά στον έλεγχο για</a:t>
            </a:r>
          </a:p>
          <a:p>
            <a:pPr marL="285750" lvl="0" indent="-285750" algn="just">
              <a:buFontTx/>
              <a:buChar char="-"/>
            </a:pPr>
            <a:r>
              <a:rPr lang="el-GR" sz="1600" dirty="0"/>
              <a:t>πληρότητα των δικαιολογητικών και πλήρωση των προϋποθέσεων συμμετοχής</a:t>
            </a:r>
          </a:p>
          <a:p>
            <a:pPr marL="285750" lvl="0" indent="-285750" algn="just">
              <a:buFontTx/>
              <a:buChar char="-"/>
            </a:pPr>
            <a:r>
              <a:rPr lang="el-GR" sz="1600" dirty="0"/>
              <a:t>το εύλογο του προϋπολογισμού και την επιλεξιμότητα των δαπανών </a:t>
            </a:r>
          </a:p>
          <a:p>
            <a:pPr marL="285750" lvl="0" indent="-285750" algn="just">
              <a:buFontTx/>
              <a:buChar char="-"/>
            </a:pPr>
            <a:r>
              <a:rPr lang="el-GR" sz="1600" dirty="0"/>
              <a:t>την κάλυψη της απαιτούμενης βαθμολογίας</a:t>
            </a:r>
          </a:p>
        </p:txBody>
      </p:sp>
      <p:graphicFrame>
        <p:nvGraphicFramePr>
          <p:cNvPr id="17" name="Πίνακας 16">
            <a:extLst>
              <a:ext uri="{FF2B5EF4-FFF2-40B4-BE49-F238E27FC236}">
                <a16:creationId xmlns:a16="http://schemas.microsoft.com/office/drawing/2014/main" id="{211B2DAA-97EF-BF6F-7142-3244B58C33E1}"/>
              </a:ext>
            </a:extLst>
          </p:cNvPr>
          <p:cNvGraphicFramePr>
            <a:graphicFrameLocks noGrp="1"/>
          </p:cNvGraphicFramePr>
          <p:nvPr>
            <p:extLst>
              <p:ext uri="{D42A27DB-BD31-4B8C-83A1-F6EECF244321}">
                <p14:modId xmlns:p14="http://schemas.microsoft.com/office/powerpoint/2010/main" val="593272326"/>
              </p:ext>
            </p:extLst>
          </p:nvPr>
        </p:nvGraphicFramePr>
        <p:xfrm>
          <a:off x="728093" y="2308918"/>
          <a:ext cx="8680869" cy="1372164"/>
        </p:xfrm>
        <a:graphic>
          <a:graphicData uri="http://schemas.openxmlformats.org/drawingml/2006/table">
            <a:tbl>
              <a:tblPr firstRow="1" firstCol="1" bandRow="1">
                <a:tableStyleId>{073A0DAA-6AF3-43AB-8588-CEC1D06C72B9}</a:tableStyleId>
              </a:tblPr>
              <a:tblGrid>
                <a:gridCol w="2917784">
                  <a:extLst>
                    <a:ext uri="{9D8B030D-6E8A-4147-A177-3AD203B41FA5}">
                      <a16:colId xmlns:a16="http://schemas.microsoft.com/office/drawing/2014/main" val="1178301656"/>
                    </a:ext>
                  </a:extLst>
                </a:gridCol>
                <a:gridCol w="3563815">
                  <a:extLst>
                    <a:ext uri="{9D8B030D-6E8A-4147-A177-3AD203B41FA5}">
                      <a16:colId xmlns:a16="http://schemas.microsoft.com/office/drawing/2014/main" val="4228531521"/>
                    </a:ext>
                  </a:extLst>
                </a:gridCol>
                <a:gridCol w="1230923">
                  <a:extLst>
                    <a:ext uri="{9D8B030D-6E8A-4147-A177-3AD203B41FA5}">
                      <a16:colId xmlns:a16="http://schemas.microsoft.com/office/drawing/2014/main" val="4191098472"/>
                    </a:ext>
                  </a:extLst>
                </a:gridCol>
                <a:gridCol w="968347">
                  <a:extLst>
                    <a:ext uri="{9D8B030D-6E8A-4147-A177-3AD203B41FA5}">
                      <a16:colId xmlns:a16="http://schemas.microsoft.com/office/drawing/2014/main" val="1730204167"/>
                    </a:ext>
                  </a:extLst>
                </a:gridCol>
              </a:tblGrid>
              <a:tr h="124865">
                <a:tc gridSpan="4">
                  <a:txBody>
                    <a:bodyPr/>
                    <a:lstStyle/>
                    <a:p>
                      <a:pPr algn="ctr">
                        <a:lnSpc>
                          <a:spcPct val="107000"/>
                        </a:lnSpc>
                        <a:spcAft>
                          <a:spcPts val="800"/>
                        </a:spcAft>
                      </a:pPr>
                      <a:r>
                        <a:rPr lang="el-GR" sz="1400" dirty="0">
                          <a:effectLst/>
                        </a:rPr>
                        <a:t>ΕΝΤΑΣΗ ΕΝΙΣΧΥΣΗΣ</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797389598"/>
                  </a:ext>
                </a:extLst>
              </a:tr>
              <a:tr h="341948">
                <a:tc>
                  <a:txBody>
                    <a:bodyPr/>
                    <a:lstStyle/>
                    <a:p>
                      <a:pPr algn="ctr">
                        <a:lnSpc>
                          <a:spcPct val="107000"/>
                        </a:lnSpc>
                        <a:spcAft>
                          <a:spcPts val="800"/>
                        </a:spcAft>
                      </a:pPr>
                      <a:r>
                        <a:rPr lang="el-GR" sz="1400" dirty="0">
                          <a:effectLst/>
                        </a:rPr>
                        <a:t> Κατηγορία δαπάνης</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l-GR" sz="1400" b="1" dirty="0">
                          <a:effectLst/>
                        </a:rPr>
                        <a:t>Περιφερειακές ενότητες</a:t>
                      </a:r>
                      <a:endParaRPr lang="el-G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l-GR" sz="1400" b="1" dirty="0">
                          <a:effectLst/>
                        </a:rPr>
                        <a:t>Μικρές &amp; πολύ μικρές</a:t>
                      </a:r>
                      <a:endParaRPr lang="el-G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l-GR" sz="1400" b="1" dirty="0">
                          <a:effectLst/>
                        </a:rPr>
                        <a:t>Μεσαίες</a:t>
                      </a:r>
                      <a:endParaRPr lang="el-G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6290993"/>
                  </a:ext>
                </a:extLst>
              </a:tr>
              <a:tr h="236591">
                <a:tc rowSpan="2">
                  <a:txBody>
                    <a:bodyPr/>
                    <a:lstStyle/>
                    <a:p>
                      <a:pPr>
                        <a:lnSpc>
                          <a:spcPct val="107000"/>
                        </a:lnSpc>
                        <a:spcAft>
                          <a:spcPts val="800"/>
                        </a:spcAft>
                      </a:pPr>
                      <a:r>
                        <a:rPr lang="el-GR" sz="1400" dirty="0">
                          <a:effectLst/>
                        </a:rPr>
                        <a:t>Δαπάνες εξοπλισμού &amp; Δαπάνες λογισμικού</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l-GR" sz="1400" dirty="0">
                          <a:effectLst/>
                        </a:rPr>
                        <a:t>Δυτικός Τομέας Αθηνών</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35%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25%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0427244"/>
                  </a:ext>
                </a:extLst>
              </a:tr>
              <a:tr h="0">
                <a:tc vMerge="1">
                  <a:txBody>
                    <a:bodyPr/>
                    <a:lstStyle/>
                    <a:p>
                      <a:endParaRPr lang="el-GR"/>
                    </a:p>
                  </a:txBody>
                  <a:tcPr/>
                </a:tc>
                <a:tc>
                  <a:txBody>
                    <a:bodyPr/>
                    <a:lstStyle/>
                    <a:p>
                      <a:pPr>
                        <a:lnSpc>
                          <a:spcPct val="107000"/>
                        </a:lnSpc>
                        <a:spcAft>
                          <a:spcPts val="800"/>
                        </a:spcAft>
                      </a:pPr>
                      <a:r>
                        <a:rPr lang="el-GR" sz="1400" dirty="0">
                          <a:effectLst/>
                        </a:rPr>
                        <a:t>Δυτική Αττική</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45%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35%</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8084526"/>
                  </a:ext>
                </a:extLst>
              </a:tr>
              <a:tr h="256161">
                <a:tc>
                  <a:txBody>
                    <a:bodyPr/>
                    <a:lstStyle/>
                    <a:p>
                      <a:pPr>
                        <a:lnSpc>
                          <a:spcPct val="107000"/>
                        </a:lnSpc>
                        <a:spcAft>
                          <a:spcPts val="800"/>
                        </a:spcAft>
                      </a:pPr>
                      <a:r>
                        <a:rPr lang="el-GR" sz="1400" dirty="0">
                          <a:effectLst/>
                        </a:rPr>
                        <a:t>Δαπάνες για παροχή υπηρεσιών</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l-GR" sz="1400" dirty="0">
                          <a:effectLst/>
                        </a:rPr>
                        <a:t>Όλες οι περιφέρειες &amp; περιοχές Ελλάδας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50%</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1400" dirty="0">
                          <a:effectLst/>
                        </a:rPr>
                        <a:t>50%</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0228104"/>
                  </a:ext>
                </a:extLst>
              </a:tr>
            </a:tbl>
          </a:graphicData>
        </a:graphic>
      </p:graphicFrame>
    </p:spTree>
    <p:extLst>
      <p:ext uri="{BB962C8B-B14F-4D97-AF65-F5344CB8AC3E}">
        <p14:creationId xmlns:p14="http://schemas.microsoft.com/office/powerpoint/2010/main" val="155784084"/>
      </p:ext>
    </p:extLst>
  </p:cSld>
  <p:clrMapOvr>
    <a:masterClrMapping/>
  </p:clrMapOvr>
</p:sld>
</file>

<file path=ppt/theme/theme1.xml><?xml version="1.0" encoding="utf-8"?>
<a:theme xmlns:a="http://schemas.openxmlformats.org/drawingml/2006/main" name="Θέμα του Offic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937_TF16411245.potx" id="{21A1302E-A07D-40A2-BA4E-A73FF3442C30}" vid="{8B005DB5-A455-4749-B532-F3D78996838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8A784AD-7888-482C-A72A-80D30639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61CFE-D4DA-4753-A9A5-D482B9609A35}">
  <ds:schemaRefs>
    <ds:schemaRef ds:uri="http://schemas.microsoft.com/office/2006/metadata/properties"/>
    <ds:schemaRef ds:uri="http://purl.org/dc/elements/1.1/"/>
    <ds:schemaRef ds:uri="http://purl.org/dc/dcmitype/"/>
    <ds:schemaRef ds:uri="fb0879af-3eba-417a-a55a-ffe6dcd6ca77"/>
    <ds:schemaRef ds:uri="http://schemas.microsoft.com/sharepoint/v3"/>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6dc4bcd6-49db-4c07-9060-8acfc67cef9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Μινιμαλιστική έγχρωμη παρουσίαση</Template>
  <TotalTime>3095</TotalTime>
  <Words>4009</Words>
  <Application>Microsoft Office PowerPoint</Application>
  <PresentationFormat>Ευρεία οθόνη</PresentationFormat>
  <Paragraphs>607</Paragraphs>
  <Slides>41</Slides>
  <Notes>41</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41</vt:i4>
      </vt:variant>
    </vt:vector>
  </HeadingPairs>
  <TitlesOfParts>
    <vt:vector size="53" baseType="lpstr">
      <vt:lpstr>Arial</vt:lpstr>
      <vt:lpstr>Arial Black</vt:lpstr>
      <vt:lpstr>Arial Narrow</vt:lpstr>
      <vt:lpstr>Calibri</vt:lpstr>
      <vt:lpstr>Calibri Light</vt:lpstr>
      <vt:lpstr>Corbel</vt:lpstr>
      <vt:lpstr>Segoe UI</vt:lpstr>
      <vt:lpstr>Segoe UI Light</vt:lpstr>
      <vt:lpstr>Times New Roman</vt:lpstr>
      <vt:lpstr>Wingdings</vt:lpstr>
      <vt:lpstr>Θέμα του Office</vt:lpstr>
      <vt:lpstr>Document</vt:lpstr>
      <vt:lpstr>«καλεσ πρακτικεσ εργαλεια και βηματα διεθνοποιησησ  των μικρομεσαιων επιχειρησεων»</vt:lpstr>
      <vt:lpstr>Χρηματοδοτικα εργαλεια μμε στη νεα προγραμματικη περιοδο 2021-2027</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«ΕπενδΥοντας στην ΕξωστρΕφεια: Εξαγωγές για μικρΕς και μεσαΙες επιχειρΗσεις του κλΑδου Ένδυσης.  ΠιλοτικΗ ΑνΑλυση ΔιεθνΩν ΣυνθηκΩν και Δραστηριοτήτων Ένδυσης ΓυναικΩν και ΑντρΩν»</dc:title>
  <dc:creator>user</dc:creator>
  <cp:lastModifiedBy>Παναγιώτα Μπουλγκούρα</cp:lastModifiedBy>
  <cp:revision>179</cp:revision>
  <dcterms:created xsi:type="dcterms:W3CDTF">2023-01-25T10:47:11Z</dcterms:created>
  <dcterms:modified xsi:type="dcterms:W3CDTF">2023-06-26T09:52:48Z</dcterms:modified>
</cp:coreProperties>
</file>